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8" r:id="rId3"/>
    <p:sldId id="279" r:id="rId4"/>
    <p:sldId id="286" r:id="rId5"/>
    <p:sldId id="287" r:id="rId6"/>
    <p:sldId id="301" r:id="rId7"/>
    <p:sldId id="302" r:id="rId8"/>
    <p:sldId id="289" r:id="rId9"/>
    <p:sldId id="292" r:id="rId10"/>
    <p:sldId id="291" r:id="rId11"/>
    <p:sldId id="293" r:id="rId12"/>
    <p:sldId id="294" r:id="rId13"/>
    <p:sldId id="295" r:id="rId14"/>
    <p:sldId id="296" r:id="rId15"/>
    <p:sldId id="299" r:id="rId16"/>
    <p:sldId id="297" r:id="rId17"/>
    <p:sldId id="300" r:id="rId18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0">
          <p15:clr>
            <a:srgbClr val="A4A3A4"/>
          </p15:clr>
        </p15:guide>
        <p15:guide id="2" orient="horz" pos="2839">
          <p15:clr>
            <a:srgbClr val="A4A3A4"/>
          </p15:clr>
        </p15:guide>
        <p15:guide id="3" orient="horz" pos="2699">
          <p15:clr>
            <a:srgbClr val="A4A3A4"/>
          </p15:clr>
        </p15:guide>
        <p15:guide id="4" orient="horz" pos="1080">
          <p15:clr>
            <a:srgbClr val="A4A3A4"/>
          </p15:clr>
        </p15:guide>
        <p15:guide id="5" pos="1642">
          <p15:clr>
            <a:srgbClr val="A4A3A4"/>
          </p15:clr>
        </p15:guide>
        <p15:guide id="6" pos="13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88017" autoAdjust="0"/>
  </p:normalViewPr>
  <p:slideViewPr>
    <p:cSldViewPr snapToObjects="1">
      <p:cViewPr varScale="1">
        <p:scale>
          <a:sx n="116" d="100"/>
          <a:sy n="116" d="100"/>
        </p:scale>
        <p:origin x="1212" y="90"/>
      </p:cViewPr>
      <p:guideLst>
        <p:guide orient="horz" pos="900"/>
        <p:guide orient="horz" pos="2839"/>
        <p:guide orient="horz" pos="2699"/>
        <p:guide orient="horz" pos="1080"/>
        <p:guide pos="1642"/>
        <p:guide pos="138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 descr="RIMG0197_bew26x11geknip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69"/>
            <a:ext cx="9144000" cy="3868444"/>
          </a:xfrm>
          <a:prstGeom prst="rect">
            <a:avLst/>
          </a:prstGeom>
        </p:spPr>
      </p:pic>
      <p:sp>
        <p:nvSpPr>
          <p:cNvPr id="8" name="Rechthoek 7"/>
          <p:cNvSpPr/>
          <p:nvPr userDrawn="1"/>
        </p:nvSpPr>
        <p:spPr>
          <a:xfrm>
            <a:off x="0" y="3683000"/>
            <a:ext cx="9144000" cy="3175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pic>
        <p:nvPicPr>
          <p:cNvPr id="9" name="Afbeelding 8" descr="SLO_logo_totaal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067" y="867805"/>
            <a:ext cx="1289733" cy="725909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617788" y="1436533"/>
            <a:ext cx="6314545" cy="2348473"/>
          </a:xfrm>
        </p:spPr>
        <p:txBody>
          <a:bodyPr anchor="t" anchorCtr="0">
            <a:normAutofit/>
          </a:bodyPr>
          <a:lstStyle>
            <a:lvl1pPr algn="l">
              <a:defRPr sz="3200" b="1" i="0">
                <a:latin typeface="Arial"/>
                <a:cs typeface="Arial"/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2617787" y="4305300"/>
            <a:ext cx="6526212" cy="1217100"/>
          </a:xfrm>
        </p:spPr>
        <p:txBody>
          <a:bodyPr>
            <a:normAutofit/>
          </a:bodyPr>
          <a:lstStyle>
            <a:lvl1pPr marL="0" indent="0" algn="l">
              <a:buNone/>
              <a:defRPr sz="2400" b="1" i="0">
                <a:solidFill>
                  <a:schemeClr val="bg1">
                    <a:lumMod val="65000"/>
                  </a:schemeClr>
                </a:solidFill>
                <a:effectLst/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 userDrawn="1"/>
        </p:nvSpPr>
        <p:spPr>
          <a:xfrm>
            <a:off x="2617787" y="3683000"/>
            <a:ext cx="6526212" cy="30398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/>
          </a:p>
        </p:txBody>
      </p:sp>
      <p:sp>
        <p:nvSpPr>
          <p:cNvPr id="12" name="Rechthoek 11"/>
          <p:cNvSpPr/>
          <p:nvPr userDrawn="1"/>
        </p:nvSpPr>
        <p:spPr>
          <a:xfrm>
            <a:off x="2439793" y="3658006"/>
            <a:ext cx="5105182" cy="30398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smtClean="0"/>
              <a:t>SLO</a:t>
            </a:r>
            <a:r>
              <a:rPr lang="nl-NL" sz="1400" baseline="0" dirty="0" smtClean="0"/>
              <a:t> </a:t>
            </a:r>
            <a:r>
              <a:rPr lang="nl-NL" sz="1200" baseline="0" dirty="0" smtClean="0"/>
              <a:t>●</a:t>
            </a:r>
            <a:r>
              <a:rPr lang="nl-NL" sz="1400" baseline="0" dirty="0" smtClean="0"/>
              <a:t> nationaal expertisecentrum leerplanontwikkeling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1501521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609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861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4539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92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505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58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8903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612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4602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899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803BF-A17C-4846-9E8E-9066EF5C02B5}" type="datetimeFigureOut">
              <a:rPr lang="nl-NL" smtClean="0"/>
              <a:t>12-2-2016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0" y="6126163"/>
            <a:ext cx="9144000" cy="731837"/>
          </a:xfrm>
          <a:prstGeom prst="rect">
            <a:avLst/>
          </a:prstGeom>
          <a:solidFill>
            <a:srgbClr val="CC00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noFill/>
              </a:ln>
            </a:endParaRPr>
          </a:p>
        </p:txBody>
      </p:sp>
      <p:pic>
        <p:nvPicPr>
          <p:cNvPr id="10" name="Afbeelding 9" descr="SLO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136" y="6270356"/>
            <a:ext cx="557803" cy="359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35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istoforum.net/examen" TargetMode="External"/><Relationship Id="rId2" Type="http://schemas.openxmlformats.org/officeDocument/2006/relationships/hyperlink" Target="http://histoforum.net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histoforum.net/staatsinrichtingvmbo/" TargetMode="External"/><Relationship Id="rId4" Type="http://schemas.openxmlformats.org/officeDocument/2006/relationships/hyperlink" Target="http://histoforum.net/geschiedenisvmbo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2617787" y="4305300"/>
            <a:ext cx="6526212" cy="1787996"/>
          </a:xfrm>
        </p:spPr>
        <p:txBody>
          <a:bodyPr>
            <a:normAutofit fontScale="62500" lnSpcReduction="20000"/>
          </a:bodyPr>
          <a:lstStyle/>
          <a:p>
            <a:r>
              <a:rPr lang="nl-NL" dirty="0">
                <a:solidFill>
                  <a:srgbClr val="CC0066"/>
                </a:solidFill>
              </a:rPr>
              <a:t>Herziening examenprogramma en </a:t>
            </a:r>
            <a:r>
              <a:rPr lang="nl-NL" dirty="0" smtClean="0">
                <a:solidFill>
                  <a:srgbClr val="CC0066"/>
                </a:solidFill>
              </a:rPr>
              <a:t>syllabus</a:t>
            </a:r>
          </a:p>
          <a:p>
            <a:endParaRPr lang="nl-NL" dirty="0" smtClean="0">
              <a:solidFill>
                <a:srgbClr val="CC0066"/>
              </a:solidFill>
            </a:endParaRPr>
          </a:p>
          <a:p>
            <a:r>
              <a:rPr lang="nl-NL" sz="1900" b="0" dirty="0" smtClean="0">
                <a:solidFill>
                  <a:schemeClr val="bg1">
                    <a:lumMod val="50000"/>
                  </a:schemeClr>
                </a:solidFill>
              </a:rPr>
              <a:t>Albert van der Kaap</a:t>
            </a:r>
          </a:p>
          <a:p>
            <a:endParaRPr lang="nl-NL" sz="1900" b="0" dirty="0" smtClean="0">
              <a:solidFill>
                <a:schemeClr val="bg1">
                  <a:lumMod val="50000"/>
                </a:schemeClr>
              </a:solidFill>
              <a:hlinkClick r:id="rId2"/>
            </a:endParaRPr>
          </a:p>
          <a:p>
            <a:r>
              <a:rPr lang="nl-NL" sz="1900" b="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http://histoforum.net</a:t>
            </a:r>
            <a:endParaRPr lang="nl-NL" sz="1900" b="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nl-NL" sz="1900" b="0" dirty="0" smtClean="0">
                <a:solidFill>
                  <a:schemeClr val="bg1">
                    <a:lumMod val="50000"/>
                  </a:schemeClr>
                </a:solidFill>
                <a:hlinkClick r:id="rId3"/>
              </a:rPr>
              <a:t>http://histoforum.net/examen</a:t>
            </a:r>
            <a:endParaRPr lang="nl-NL" sz="1900" b="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nl-NL" sz="1900" b="0" dirty="0">
                <a:solidFill>
                  <a:schemeClr val="bg1">
                    <a:lumMod val="50000"/>
                  </a:schemeClr>
                </a:solidFill>
                <a:hlinkClick r:id="rId4"/>
              </a:rPr>
              <a:t>http://histoforum.net/geschiedenisvmbo</a:t>
            </a:r>
            <a:r>
              <a:rPr lang="nl-NL" sz="1900" b="0" dirty="0" smtClean="0">
                <a:solidFill>
                  <a:schemeClr val="bg1">
                    <a:lumMod val="50000"/>
                  </a:schemeClr>
                </a:solidFill>
                <a:hlinkClick r:id="rId4"/>
              </a:rPr>
              <a:t>/</a:t>
            </a:r>
            <a:r>
              <a:rPr lang="nl-NL" sz="1900" b="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nl-NL" sz="1900" b="0" dirty="0">
                <a:solidFill>
                  <a:schemeClr val="bg1">
                    <a:lumMod val="50000"/>
                  </a:schemeClr>
                </a:solidFill>
                <a:hlinkClick r:id="rId5"/>
              </a:rPr>
              <a:t>http://histoforum.net/staatsinrichtingvmbo</a:t>
            </a:r>
            <a:r>
              <a:rPr lang="nl-NL" sz="1900" b="0" dirty="0" smtClean="0">
                <a:solidFill>
                  <a:schemeClr val="bg1">
                    <a:lumMod val="50000"/>
                  </a:schemeClr>
                </a:solidFill>
                <a:hlinkClick r:id="rId5"/>
              </a:rPr>
              <a:t>/</a:t>
            </a:r>
            <a:r>
              <a:rPr lang="nl-NL" sz="1900" b="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nl-NL" sz="1900" b="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nl-NL" sz="19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Subtitel 2"/>
          <p:cNvSpPr txBox="1">
            <a:spLocks/>
          </p:cNvSpPr>
          <p:nvPr/>
        </p:nvSpPr>
        <p:spPr>
          <a:xfrm>
            <a:off x="2617787" y="1724024"/>
            <a:ext cx="6356880" cy="19589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i="0" kern="1200">
                <a:solidFill>
                  <a:schemeClr val="bg1">
                    <a:lumMod val="65000"/>
                  </a:schemeClr>
                </a:solidFill>
                <a:effectLst/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3600" dirty="0" smtClean="0">
                <a:solidFill>
                  <a:schemeClr val="tx1"/>
                </a:solidFill>
              </a:rPr>
              <a:t>Het vmbo-examen in 2018 </a:t>
            </a:r>
            <a:endParaRPr lang="nl-NL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76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Oud en nieuw KB</a:t>
            </a:r>
            <a:endParaRPr lang="nl-NL" dirty="0">
              <a:solidFill>
                <a:srgbClr val="CC0066"/>
              </a:solidFill>
            </a:endParaRP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484784"/>
            <a:ext cx="7627500" cy="448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41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Oud en nieuw BB</a:t>
            </a:r>
            <a:endParaRPr lang="nl-NL" dirty="0">
              <a:solidFill>
                <a:srgbClr val="CC0066"/>
              </a:solidFill>
            </a:endParaRP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1685" y="1417638"/>
            <a:ext cx="762063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0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Moeilijk of eenvoudig?</a:t>
            </a:r>
            <a:endParaRPr lang="nl-NL" dirty="0">
              <a:solidFill>
                <a:srgbClr val="CC0066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1400" dirty="0"/>
              <a:t>Een propagandaposter (1943</a:t>
            </a:r>
            <a:r>
              <a:rPr lang="nl-NL" sz="1400" dirty="0" smtClean="0"/>
              <a:t>)</a:t>
            </a:r>
            <a:endParaRPr lang="nl-NL" sz="14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32856"/>
            <a:ext cx="4258024" cy="325846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5076056" y="1484784"/>
            <a:ext cx="36107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Gebruik de bron</a:t>
            </a:r>
            <a:r>
              <a:rPr lang="nl-NL" sz="1400" dirty="0"/>
              <a:t/>
            </a:r>
            <a:br>
              <a:rPr lang="nl-NL" sz="1400" dirty="0"/>
            </a:br>
            <a:r>
              <a:rPr lang="nl-NL" sz="1400" dirty="0"/>
              <a:t/>
            </a:r>
            <a:br>
              <a:rPr lang="nl-NL" sz="1400" dirty="0"/>
            </a:br>
            <a:r>
              <a:rPr lang="nl-NL" sz="1400" dirty="0"/>
              <a:t>1p Wie gaf opdracht tot het maken van deze propagandaposter uit 1943? En wie wordt als de ware Nederlander voorgesteld?</a:t>
            </a:r>
            <a:br>
              <a:rPr lang="nl-NL" sz="1400" dirty="0"/>
            </a:br>
            <a:r>
              <a:rPr lang="nl-NL" sz="1400" dirty="0"/>
              <a:t/>
            </a:r>
            <a:br>
              <a:rPr lang="nl-NL" sz="1400" dirty="0"/>
            </a:br>
            <a:r>
              <a:rPr lang="nl-NL" sz="1400" dirty="0"/>
              <a:t>A De Duitse bezetter gaf de opdracht. De man op de achtergrond stelt de ware Nederlander voor.</a:t>
            </a:r>
            <a:br>
              <a:rPr lang="nl-NL" sz="1400" dirty="0"/>
            </a:br>
            <a:r>
              <a:rPr lang="nl-NL" sz="1400" dirty="0"/>
              <a:t>B De Duitse bezetter gaf de opdracht. De man op de voorgrond stelt de ware Nederlander voor.</a:t>
            </a:r>
            <a:br>
              <a:rPr lang="nl-NL" sz="1400" dirty="0"/>
            </a:br>
            <a:r>
              <a:rPr lang="nl-NL" sz="1400" dirty="0"/>
              <a:t>C Het Nederlandse verzet gaf de opdracht. De man op de achtergrond stelt de ware Nederlander voor. </a:t>
            </a:r>
            <a:br>
              <a:rPr lang="nl-NL" sz="1400" dirty="0"/>
            </a:br>
            <a:r>
              <a:rPr lang="nl-NL" sz="1400" dirty="0"/>
              <a:t>D Het Nederlandse verzet gaf de opdracht. De man op de voorgrond stelt de ware Nederlander voor.</a:t>
            </a:r>
            <a:br>
              <a:rPr lang="nl-NL" sz="1400" dirty="0"/>
            </a:br>
            <a:endParaRPr lang="nl-NL" sz="1400" dirty="0"/>
          </a:p>
        </p:txBody>
      </p:sp>
      <p:sp>
        <p:nvSpPr>
          <p:cNvPr id="6" name="Tekstvak 5"/>
          <p:cNvSpPr txBox="1"/>
          <p:nvPr/>
        </p:nvSpPr>
        <p:spPr>
          <a:xfrm>
            <a:off x="395536" y="5423068"/>
            <a:ext cx="2674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Eindexamen vmbo 2015 1</a:t>
            </a:r>
            <a:r>
              <a:rPr lang="nl-NL" sz="1400" baseline="30000" dirty="0" smtClean="0"/>
              <a:t>e</a:t>
            </a:r>
            <a:r>
              <a:rPr lang="nl-NL" sz="1400" dirty="0" smtClean="0"/>
              <a:t> tijdvak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100843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Hoogleraar Hans </a:t>
            </a:r>
            <a:r>
              <a:rPr lang="nl-NL" sz="2400" dirty="0" err="1" smtClean="0"/>
              <a:t>Renders</a:t>
            </a:r>
            <a:r>
              <a:rPr lang="nl-NL" sz="2400" dirty="0" smtClean="0"/>
              <a:t> </a:t>
            </a:r>
            <a:r>
              <a:rPr lang="nl-NL" sz="2400" dirty="0"/>
              <a:t>(RUG): 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'echt </a:t>
            </a:r>
            <a:r>
              <a:rPr lang="nl-NL" sz="2400" dirty="0"/>
              <a:t>onbenulligheid ten top! Wat een simplistische vraag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63" y="1590304"/>
            <a:ext cx="4661055" cy="3566888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5004048" y="1590304"/>
            <a:ext cx="39604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De praktijk:</a:t>
            </a:r>
          </a:p>
          <a:p>
            <a:endParaRPr lang="nl-NL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moeilijkste </a:t>
            </a:r>
            <a:r>
              <a:rPr lang="nl-NL" sz="2800" dirty="0"/>
              <a:t>vraag uit het </a:t>
            </a:r>
            <a:r>
              <a:rPr lang="nl-NL" sz="2800" dirty="0" smtClean="0"/>
              <a:t>examen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p-waarde .24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meisjes .21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jongens .26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58</a:t>
            </a:r>
            <a:r>
              <a:rPr lang="nl-NL" sz="2800" dirty="0"/>
              <a:t>% </a:t>
            </a:r>
            <a:r>
              <a:rPr lang="nl-NL" sz="2800" dirty="0" smtClean="0"/>
              <a:t>antwoord </a:t>
            </a:r>
            <a:r>
              <a:rPr lang="nl-NL" sz="2800" dirty="0"/>
              <a:t>D </a:t>
            </a:r>
            <a:endParaRPr lang="nl-NL" sz="28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54</a:t>
            </a:r>
            <a:r>
              <a:rPr lang="nl-NL" sz="2800" dirty="0"/>
              <a:t>% van de jongens </a:t>
            </a:r>
            <a:endParaRPr lang="nl-NL" sz="28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63</a:t>
            </a:r>
            <a:r>
              <a:rPr lang="nl-NL" sz="2800" dirty="0"/>
              <a:t>% van de </a:t>
            </a:r>
            <a:r>
              <a:rPr lang="nl-NL" sz="2800" dirty="0" smtClean="0"/>
              <a:t>meisjes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833355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Moeilijk of eenvoudig?</a:t>
            </a:r>
            <a:endParaRPr lang="nl-NL" dirty="0">
              <a:solidFill>
                <a:srgbClr val="CC0066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b="1" dirty="0"/>
              <a:t>Soevereiniteitsoverdracht</a:t>
            </a:r>
          </a:p>
          <a:p>
            <a:pPr marL="0" indent="0">
              <a:buNone/>
            </a:pPr>
            <a:r>
              <a:rPr lang="nl-NL" dirty="0"/>
              <a:t>Op 27 december 1949 ondertekende de </a:t>
            </a:r>
            <a:r>
              <a:rPr lang="nl-NL" dirty="0" smtClean="0"/>
              <a:t> Nederlandse </a:t>
            </a:r>
            <a:r>
              <a:rPr lang="nl-NL" dirty="0"/>
              <a:t>regering de </a:t>
            </a:r>
            <a:r>
              <a:rPr lang="nl-NL" dirty="0" smtClean="0"/>
              <a:t>soevereiniteitsoverdracht. Veel </a:t>
            </a:r>
            <a:r>
              <a:rPr lang="nl-NL" dirty="0"/>
              <a:t>Indonesiërs vonden dat Indonesië al langer een soevereine staat wás. Ter </a:t>
            </a:r>
            <a:r>
              <a:rPr lang="nl-NL" dirty="0" smtClean="0"/>
              <a:t>verdediging van </a:t>
            </a:r>
            <a:r>
              <a:rPr lang="nl-NL" dirty="0"/>
              <a:t>hun mening verwezen zij naar een bepaalde gebeurtenis uit het verleden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Naar welke gebeurtenis verwezen deze Indonesiërs</a:t>
            </a:r>
            <a:r>
              <a:rPr lang="nl-NL" dirty="0" smtClean="0"/>
              <a:t>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1600" i="1" dirty="0"/>
              <a:t>Bron: Opdracht uit het vmbo-tl examen 2014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97733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Begrijpend lezen, p-waarde .22</a:t>
            </a:r>
            <a:endParaRPr lang="nl-NL" dirty="0">
              <a:solidFill>
                <a:srgbClr val="CC0066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b="1" dirty="0"/>
              <a:t>Soevereiniteitsoverdracht</a:t>
            </a:r>
          </a:p>
          <a:p>
            <a:pPr marL="0" indent="0">
              <a:buNone/>
            </a:pPr>
            <a:r>
              <a:rPr lang="nl-NL" dirty="0"/>
              <a:t>Op 27 december 1949 ondertekende de </a:t>
            </a:r>
            <a:r>
              <a:rPr lang="nl-NL" dirty="0" smtClean="0"/>
              <a:t> Nederlandse </a:t>
            </a:r>
            <a:r>
              <a:rPr lang="nl-NL" dirty="0"/>
              <a:t>regering de </a:t>
            </a:r>
            <a:r>
              <a:rPr lang="nl-NL" dirty="0" smtClean="0"/>
              <a:t>soevereiniteitsoverdracht. Veel </a:t>
            </a:r>
            <a:r>
              <a:rPr lang="nl-NL" dirty="0"/>
              <a:t>Indonesiërs vonden dat Indonesië al langer een soevereine staat wás. Ter </a:t>
            </a:r>
            <a:r>
              <a:rPr lang="nl-NL" dirty="0" smtClean="0"/>
              <a:t>verdediging van </a:t>
            </a:r>
            <a:r>
              <a:rPr lang="nl-NL" dirty="0"/>
              <a:t>hun mening verwezen zij naar een bepaalde gebeurtenis uit het verleden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Naar welke gebeurtenis verwezen deze Indonesiërs</a:t>
            </a:r>
            <a:r>
              <a:rPr lang="nl-NL" dirty="0" smtClean="0"/>
              <a:t>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1600" i="1" dirty="0"/>
              <a:t>Bron: Opdracht uit het vmbo-tl examen 2014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214636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Moeilijk of eenvoudig?</a:t>
            </a:r>
            <a:endParaRPr lang="nl-NL" dirty="0">
              <a:solidFill>
                <a:srgbClr val="CC0066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dirty="0">
                <a:solidFill>
                  <a:srgbClr val="CC0066"/>
                </a:solidFill>
              </a:rPr>
              <a:t>Glasnost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Een </a:t>
            </a:r>
            <a:r>
              <a:rPr lang="nl-NL" dirty="0"/>
              <a:t>bewering:</a:t>
            </a:r>
          </a:p>
          <a:p>
            <a:pPr marL="0" indent="0">
              <a:buNone/>
            </a:pPr>
            <a:r>
              <a:rPr lang="nl-NL" dirty="0"/>
              <a:t>De glasnost van Gorbatsjov heeft bijgedragen aan het uiteenvallen van de Sovjet-Unie.</a:t>
            </a:r>
          </a:p>
          <a:p>
            <a:pPr marL="0" indent="0">
              <a:buNone/>
            </a:pPr>
            <a:r>
              <a:rPr lang="nl-NL" dirty="0"/>
              <a:t>Geef een historische verklaring waaruit blijkt dat de bewering juist is. Gebruik daarbij </a:t>
            </a:r>
            <a:r>
              <a:rPr lang="nl-NL" dirty="0" smtClean="0"/>
              <a:t>de volgende </a:t>
            </a:r>
            <a:r>
              <a:rPr lang="nl-NL" dirty="0"/>
              <a:t>begrippen in een juiste samenhang: </a:t>
            </a:r>
            <a:r>
              <a:rPr lang="nl-NL" dirty="0">
                <a:solidFill>
                  <a:srgbClr val="CC0066"/>
                </a:solidFill>
              </a:rPr>
              <a:t>vrijheid van </a:t>
            </a:r>
            <a:r>
              <a:rPr lang="nl-NL" dirty="0" smtClean="0">
                <a:solidFill>
                  <a:srgbClr val="CC0066"/>
                </a:solidFill>
              </a:rPr>
              <a:t>meningsuiting</a:t>
            </a:r>
            <a:r>
              <a:rPr lang="nl-NL" dirty="0" smtClean="0"/>
              <a:t>, </a:t>
            </a:r>
            <a:r>
              <a:rPr lang="nl-NL" dirty="0" smtClean="0">
                <a:solidFill>
                  <a:srgbClr val="CC0066"/>
                </a:solidFill>
              </a:rPr>
              <a:t>communistische </a:t>
            </a:r>
            <a:r>
              <a:rPr lang="nl-NL" dirty="0">
                <a:solidFill>
                  <a:srgbClr val="CC0066"/>
                </a:solidFill>
              </a:rPr>
              <a:t>partij </a:t>
            </a:r>
            <a:r>
              <a:rPr lang="nl-NL" dirty="0"/>
              <a:t>en </a:t>
            </a:r>
            <a:r>
              <a:rPr lang="nl-NL" dirty="0">
                <a:solidFill>
                  <a:srgbClr val="CC0066"/>
                </a:solidFill>
              </a:rPr>
              <a:t>nationalisme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1600" dirty="0"/>
              <a:t>Bron: Opdracht uit het vmbo-tl examen 2014</a:t>
            </a:r>
          </a:p>
        </p:txBody>
      </p:sp>
    </p:spTree>
    <p:extLst>
      <p:ext uri="{BB962C8B-B14F-4D97-AF65-F5344CB8AC3E}">
        <p14:creationId xmlns:p14="http://schemas.microsoft.com/office/powerpoint/2010/main" val="176447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Redeneervragen, p-waarde .39</a:t>
            </a:r>
            <a:endParaRPr lang="nl-NL" dirty="0">
              <a:solidFill>
                <a:srgbClr val="CC0066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dirty="0">
                <a:solidFill>
                  <a:srgbClr val="CC0066"/>
                </a:solidFill>
              </a:rPr>
              <a:t>Glasnost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Een </a:t>
            </a:r>
            <a:r>
              <a:rPr lang="nl-NL" dirty="0"/>
              <a:t>bewering:</a:t>
            </a:r>
          </a:p>
          <a:p>
            <a:pPr marL="0" indent="0">
              <a:buNone/>
            </a:pPr>
            <a:r>
              <a:rPr lang="nl-NL" dirty="0"/>
              <a:t>De glasnost van Gorbatsjov heeft bijgedragen aan het uiteenvallen van de Sovjet-Unie.</a:t>
            </a:r>
          </a:p>
          <a:p>
            <a:pPr marL="0" indent="0">
              <a:buNone/>
            </a:pPr>
            <a:r>
              <a:rPr lang="nl-NL" dirty="0"/>
              <a:t>Geef een historische verklaring waaruit blijkt dat de bewering juist is. Gebruik daarbij </a:t>
            </a:r>
            <a:r>
              <a:rPr lang="nl-NL" dirty="0" smtClean="0"/>
              <a:t>de volgende </a:t>
            </a:r>
            <a:r>
              <a:rPr lang="nl-NL" dirty="0"/>
              <a:t>begrippen in een juiste samenhang: </a:t>
            </a:r>
            <a:r>
              <a:rPr lang="nl-NL" dirty="0">
                <a:solidFill>
                  <a:srgbClr val="CC0066"/>
                </a:solidFill>
              </a:rPr>
              <a:t>vrijheid van </a:t>
            </a:r>
            <a:r>
              <a:rPr lang="nl-NL" dirty="0" smtClean="0">
                <a:solidFill>
                  <a:srgbClr val="CC0066"/>
                </a:solidFill>
              </a:rPr>
              <a:t>meningsuiting</a:t>
            </a:r>
            <a:r>
              <a:rPr lang="nl-NL" dirty="0" smtClean="0"/>
              <a:t>, </a:t>
            </a:r>
            <a:r>
              <a:rPr lang="nl-NL" dirty="0" smtClean="0">
                <a:solidFill>
                  <a:srgbClr val="CC0066"/>
                </a:solidFill>
              </a:rPr>
              <a:t>communistische </a:t>
            </a:r>
            <a:r>
              <a:rPr lang="nl-NL" dirty="0">
                <a:solidFill>
                  <a:srgbClr val="CC0066"/>
                </a:solidFill>
              </a:rPr>
              <a:t>partij </a:t>
            </a:r>
            <a:r>
              <a:rPr lang="nl-NL" dirty="0"/>
              <a:t>en </a:t>
            </a:r>
            <a:r>
              <a:rPr lang="nl-NL" dirty="0">
                <a:solidFill>
                  <a:srgbClr val="CC0066"/>
                </a:solidFill>
              </a:rPr>
              <a:t>nationalisme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1600" dirty="0"/>
              <a:t>Bron: Opdracht uit het vmbo-tl examen 2014</a:t>
            </a:r>
          </a:p>
        </p:txBody>
      </p:sp>
    </p:spTree>
    <p:extLst>
      <p:ext uri="{BB962C8B-B14F-4D97-AF65-F5344CB8AC3E}">
        <p14:creationId xmlns:p14="http://schemas.microsoft.com/office/powerpoint/2010/main" val="213840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>
                <a:solidFill>
                  <a:srgbClr val="CC0066"/>
                </a:solidFill>
              </a:rPr>
              <a:t/>
            </a:r>
            <a:br>
              <a:rPr lang="nl-NL" dirty="0" smtClean="0">
                <a:solidFill>
                  <a:srgbClr val="CC0066"/>
                </a:solidFill>
              </a:rPr>
            </a:br>
            <a:r>
              <a:rPr lang="nl-NL" dirty="0" smtClean="0">
                <a:solidFill>
                  <a:srgbClr val="CC0066"/>
                </a:solidFill>
              </a:rPr>
              <a:t>Aanleiding voor de herziening</a:t>
            </a:r>
            <a:r>
              <a:rPr lang="nl-NL" b="1" dirty="0">
                <a:solidFill>
                  <a:srgbClr val="CC0066"/>
                </a:solidFill>
              </a:rPr>
              <a:t/>
            </a:r>
            <a:br>
              <a:rPr lang="nl-NL" b="1" dirty="0">
                <a:solidFill>
                  <a:srgbClr val="CC0066"/>
                </a:solidFill>
              </a:rPr>
            </a:br>
            <a:endParaRPr lang="nl-NL" b="1" dirty="0">
              <a:solidFill>
                <a:srgbClr val="CC0066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000" dirty="0" smtClean="0"/>
              <a:t>Het </a:t>
            </a:r>
            <a:r>
              <a:rPr lang="nl-NL" sz="3000" dirty="0"/>
              <a:t>onderdeel ‘Staatsinrichting</a:t>
            </a:r>
            <a:r>
              <a:rPr lang="nl-NL" sz="3000" dirty="0" smtClean="0"/>
              <a:t>’ staat los </a:t>
            </a:r>
            <a:r>
              <a:rPr lang="nl-NL" sz="3000" dirty="0"/>
              <a:t>van het Historisch </a:t>
            </a:r>
            <a:r>
              <a:rPr lang="nl-NL" sz="3000" dirty="0" smtClean="0"/>
              <a:t>Overzicht. Daarom is het moeilijk om er vragen </a:t>
            </a:r>
            <a:r>
              <a:rPr lang="nl-NL" sz="3000" dirty="0"/>
              <a:t>in historisch perspectief over te stellen. </a:t>
            </a:r>
            <a:endParaRPr lang="nl-NL" sz="3000" dirty="0" smtClean="0"/>
          </a:p>
          <a:p>
            <a:endParaRPr lang="nl-NL" sz="3000" dirty="0" smtClean="0"/>
          </a:p>
          <a:p>
            <a:r>
              <a:rPr lang="nl-NL" sz="3000" dirty="0" smtClean="0"/>
              <a:t>De </a:t>
            </a:r>
            <a:r>
              <a:rPr lang="nl-NL" sz="3000" dirty="0"/>
              <a:t>verrijkingsdelen van GL/TL staan (te) los van de andere examenonderdelen.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4462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>
                <a:solidFill>
                  <a:srgbClr val="CC0066"/>
                </a:solidFill>
              </a:rPr>
              <a:t>Doel van de herziening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3000" dirty="0" smtClean="0"/>
              <a:t>Meer </a:t>
            </a:r>
            <a:r>
              <a:rPr lang="nl-NL" sz="3000" dirty="0"/>
              <a:t>horizontale en verticale samenhang in het </a:t>
            </a:r>
            <a:r>
              <a:rPr lang="nl-NL" sz="3000" dirty="0" smtClean="0"/>
              <a:t>programma, </a:t>
            </a:r>
            <a:r>
              <a:rPr lang="nl-NL" sz="3000" dirty="0"/>
              <a:t>waarbij</a:t>
            </a:r>
            <a:r>
              <a:rPr lang="nl-NL" sz="3000" dirty="0" smtClean="0"/>
              <a:t>:</a:t>
            </a:r>
          </a:p>
          <a:p>
            <a:pPr marL="0" indent="0">
              <a:buNone/>
            </a:pPr>
            <a:endParaRPr lang="nl-NL" dirty="0"/>
          </a:p>
          <a:p>
            <a:pPr hangingPunct="0"/>
            <a:r>
              <a:rPr lang="nl-NL" sz="2600" dirty="0"/>
              <a:t>de totale omvang van de examenstof min of meer hetzelfde blijft;</a:t>
            </a:r>
          </a:p>
          <a:p>
            <a:pPr hangingPunct="0"/>
            <a:r>
              <a:rPr lang="nl-NL" sz="2600" dirty="0"/>
              <a:t>overlap tussen de verschillende onderdelen zoveel mogelijk wordt vermeden; </a:t>
            </a:r>
          </a:p>
          <a:p>
            <a:pPr hangingPunct="0"/>
            <a:r>
              <a:rPr lang="nl-NL" sz="2600" dirty="0"/>
              <a:t>het onderdeel staatsinrichting inhoudelijk niet wezenlijk </a:t>
            </a:r>
            <a:r>
              <a:rPr lang="nl-NL" sz="2600" dirty="0" smtClean="0"/>
              <a:t>verandert, </a:t>
            </a:r>
            <a:r>
              <a:rPr lang="nl-NL" sz="2600" dirty="0"/>
              <a:t>maar wel in een historisch kader wordt geplaatst.</a:t>
            </a:r>
          </a:p>
        </p:txBody>
      </p:sp>
    </p:spTree>
    <p:extLst>
      <p:ext uri="{BB962C8B-B14F-4D97-AF65-F5344CB8AC3E}">
        <p14:creationId xmlns:p14="http://schemas.microsoft.com/office/powerpoint/2010/main" val="314736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De oude situatie</a:t>
            </a:r>
            <a:endParaRPr lang="nl-NL" dirty="0">
              <a:solidFill>
                <a:srgbClr val="CC0066"/>
              </a:solidFill>
            </a:endParaRP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080" y="1417638"/>
            <a:ext cx="7467839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19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De nieuwe situatie</a:t>
            </a:r>
            <a:endParaRPr lang="nl-NL" dirty="0">
              <a:solidFill>
                <a:srgbClr val="CC0066"/>
              </a:solidFill>
            </a:endParaRP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375" y="2132856"/>
            <a:ext cx="8535249" cy="330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32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solidFill>
                  <a:srgbClr val="CC0066"/>
                </a:solidFill>
              </a:rPr>
              <a:t>Herziening examenprogramma en syllabus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nl-NL" dirty="0" smtClean="0">
                <a:solidFill>
                  <a:srgbClr val="CC0066"/>
                </a:solidFill>
              </a:rPr>
              <a:t>Geschiedenis </a:t>
            </a:r>
            <a:r>
              <a:rPr lang="nl-NL" dirty="0">
                <a:solidFill>
                  <a:srgbClr val="CC0066"/>
                </a:solidFill>
              </a:rPr>
              <a:t>en staatsinrichting van Nederland van </a:t>
            </a:r>
            <a:r>
              <a:rPr lang="nl-NL" dirty="0" smtClean="0">
                <a:solidFill>
                  <a:srgbClr val="CC0066"/>
                </a:solidFill>
              </a:rPr>
              <a:t>1848-1914: </a:t>
            </a:r>
          </a:p>
          <a:p>
            <a:pPr marL="514350" indent="-514350">
              <a:buAutoNum type="arabicPeriod"/>
            </a:pPr>
            <a:endParaRPr lang="nl-NL" dirty="0" smtClean="0">
              <a:solidFill>
                <a:srgbClr val="CC0066"/>
              </a:solidFill>
            </a:endParaRPr>
          </a:p>
          <a:p>
            <a:r>
              <a:rPr lang="nl-NL" dirty="0" smtClean="0"/>
              <a:t>Een </a:t>
            </a:r>
            <a:r>
              <a:rPr lang="nl-NL" dirty="0"/>
              <a:t>introductie op de </a:t>
            </a:r>
            <a:r>
              <a:rPr lang="nl-NL" dirty="0" smtClean="0"/>
              <a:t>(werking van de) staatsinrichting </a:t>
            </a:r>
            <a:r>
              <a:rPr lang="nl-NL" dirty="0"/>
              <a:t>van </a:t>
            </a:r>
            <a:r>
              <a:rPr lang="nl-NL" dirty="0" smtClean="0"/>
              <a:t>Nederland: begrippen </a:t>
            </a:r>
            <a:r>
              <a:rPr lang="nl-NL" dirty="0"/>
              <a:t>die leerlingen moeten kennen om de politieke geschiedenis van Nederland en de wereld en het functioneren van het politieke bestel te begrijpen</a:t>
            </a:r>
            <a:r>
              <a:rPr lang="nl-NL" dirty="0" smtClean="0"/>
              <a:t>.</a:t>
            </a:r>
          </a:p>
          <a:p>
            <a:r>
              <a:rPr lang="nl-NL" dirty="0"/>
              <a:t>De wording van de Nederlandse staatsinrichting in zijn historische </a:t>
            </a:r>
            <a:r>
              <a:rPr lang="nl-NL" dirty="0" smtClean="0"/>
              <a:t>context.</a:t>
            </a:r>
          </a:p>
          <a:p>
            <a:r>
              <a:rPr lang="nl-NL" dirty="0" smtClean="0"/>
              <a:t>Geen rechtsspraak (behalve Trias Politica).</a:t>
            </a:r>
            <a:r>
              <a:rPr lang="nl-NL" dirty="0"/>
              <a:t/>
            </a:r>
            <a:br>
              <a:rPr lang="nl-NL" dirty="0"/>
            </a:b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843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solidFill>
                  <a:srgbClr val="CC0066"/>
                </a:solidFill>
              </a:rPr>
              <a:t>Herziening examenprogramma en syllabus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dirty="0" smtClean="0">
                <a:solidFill>
                  <a:srgbClr val="CC0066"/>
                </a:solidFill>
              </a:rPr>
              <a:t>2. De geschiedenis </a:t>
            </a:r>
            <a:r>
              <a:rPr lang="nl-NL" dirty="0">
                <a:solidFill>
                  <a:srgbClr val="CC0066"/>
                </a:solidFill>
              </a:rPr>
              <a:t>van Europa (en de wereld) en geschiedenis en staatsinrichting van Nederland vanaf 1900. </a:t>
            </a:r>
            <a:endParaRPr lang="nl-NL" dirty="0" smtClean="0">
              <a:solidFill>
                <a:srgbClr val="CC0066"/>
              </a:solidFill>
            </a:endParaRPr>
          </a:p>
          <a:p>
            <a:pPr marL="0" indent="0">
              <a:buNone/>
            </a:pPr>
            <a:endParaRPr lang="nl-NL" dirty="0" smtClean="0">
              <a:solidFill>
                <a:srgbClr val="CC0066"/>
              </a:solidFill>
            </a:endParaRPr>
          </a:p>
          <a:p>
            <a:pPr lvl="0"/>
            <a:r>
              <a:rPr lang="nl-NL" sz="3100" dirty="0" smtClean="0"/>
              <a:t>Staatsinrichting en geschiedenis </a:t>
            </a:r>
            <a:r>
              <a:rPr lang="nl-NL" sz="3100" dirty="0"/>
              <a:t>van Nederland </a:t>
            </a:r>
            <a:r>
              <a:rPr lang="nl-NL" sz="3100" dirty="0" smtClean="0"/>
              <a:t>geïntegreerd en per periode gekoppeld aan de geschiedenis van Europa (en de wereld).</a:t>
            </a:r>
            <a:endParaRPr lang="nl-NL" sz="3100" dirty="0"/>
          </a:p>
          <a:p>
            <a:r>
              <a:rPr lang="nl-NL" sz="3100" dirty="0" smtClean="0"/>
              <a:t>De </a:t>
            </a:r>
            <a:r>
              <a:rPr lang="nl-NL" sz="3100" dirty="0"/>
              <a:t>verrijkingsstof </a:t>
            </a:r>
            <a:r>
              <a:rPr lang="nl-NL" sz="3100" dirty="0" smtClean="0"/>
              <a:t>(S.U. en deel van Indonesië) geïntegreerd.</a:t>
            </a:r>
          </a:p>
          <a:p>
            <a:r>
              <a:rPr lang="nl-NL" sz="3100" dirty="0" smtClean="0"/>
              <a:t>Het </a:t>
            </a:r>
            <a:r>
              <a:rPr lang="nl-NL" sz="3100" dirty="0"/>
              <a:t>conflict Israël en de Arabische wereld is verplaatst van het centraal examen naar het schoolexamen. </a:t>
            </a:r>
          </a:p>
          <a:p>
            <a:pPr marL="342900" lvl="1" indent="-342900">
              <a:buFont typeface="Arial"/>
              <a:buChar char="•"/>
            </a:pPr>
            <a:r>
              <a:rPr lang="nl-NL" sz="3100" dirty="0" smtClean="0"/>
              <a:t>Er zijn enkele </a:t>
            </a:r>
            <a:r>
              <a:rPr lang="nl-NL" sz="3100" dirty="0"/>
              <a:t>gebeurtenissen en ontwikkelingen toegevoegd aan het onderdeel </a:t>
            </a:r>
            <a:r>
              <a:rPr lang="nl-NL" sz="3100" dirty="0" smtClean="0"/>
              <a:t>interbellum (jaren </a:t>
            </a:r>
            <a:r>
              <a:rPr lang="nl-NL" sz="3100" dirty="0"/>
              <a:t>twintig in Duitsland en </a:t>
            </a:r>
            <a:r>
              <a:rPr lang="nl-NL" sz="3100" dirty="0" smtClean="0"/>
              <a:t>de </a:t>
            </a:r>
            <a:r>
              <a:rPr lang="nl-NL" sz="3100" dirty="0"/>
              <a:t>buitenlandse politiek van Duitsland in de jaren </a:t>
            </a:r>
            <a:r>
              <a:rPr lang="nl-NL" sz="3100" dirty="0" smtClean="0"/>
              <a:t>dertig). </a:t>
            </a:r>
            <a:endParaRPr lang="nl-NL" sz="3100" dirty="0"/>
          </a:p>
        </p:txBody>
      </p:sp>
    </p:spTree>
    <p:extLst>
      <p:ext uri="{BB962C8B-B14F-4D97-AF65-F5344CB8AC3E}">
        <p14:creationId xmlns:p14="http://schemas.microsoft.com/office/powerpoint/2010/main" val="171749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Oud en nieuw GTL</a:t>
            </a:r>
            <a:endParaRPr lang="nl-NL" dirty="0">
              <a:solidFill>
                <a:srgbClr val="CC0066"/>
              </a:solidFill>
            </a:endParaRPr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5361" y="1422996"/>
            <a:ext cx="7873278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69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C0066"/>
                </a:solidFill>
              </a:rPr>
              <a:t>Oud en nieuw GTL</a:t>
            </a:r>
            <a:endParaRPr lang="nl-NL" dirty="0">
              <a:solidFill>
                <a:srgbClr val="CC0066"/>
              </a:solidFill>
            </a:endParaRP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1780" y="1253886"/>
            <a:ext cx="7893974" cy="550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73443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5_tes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Presentatie_01_magenta</Template>
  <TotalTime>224</TotalTime>
  <Words>603</Words>
  <Application>Microsoft Office PowerPoint</Application>
  <PresentationFormat>Diavoorstelling (4:3)</PresentationFormat>
  <Paragraphs>83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0" baseType="lpstr">
      <vt:lpstr>Arial</vt:lpstr>
      <vt:lpstr>Calibri</vt:lpstr>
      <vt:lpstr>Presentatie5_test</vt:lpstr>
      <vt:lpstr>PowerPoint-presentatie</vt:lpstr>
      <vt:lpstr> Aanleiding voor de herziening </vt:lpstr>
      <vt:lpstr>Doel van de herziening</vt:lpstr>
      <vt:lpstr>De oude situatie</vt:lpstr>
      <vt:lpstr>De nieuwe situatie</vt:lpstr>
      <vt:lpstr>Herziening examenprogramma en syllabus</vt:lpstr>
      <vt:lpstr>Herziening examenprogramma en syllabus</vt:lpstr>
      <vt:lpstr>Oud en nieuw GTL</vt:lpstr>
      <vt:lpstr>Oud en nieuw GTL</vt:lpstr>
      <vt:lpstr>Oud en nieuw KB</vt:lpstr>
      <vt:lpstr>Oud en nieuw BB</vt:lpstr>
      <vt:lpstr>Moeilijk of eenvoudig?</vt:lpstr>
      <vt:lpstr>Hoogleraar Hans Renders (RUG):  'echt onbenulligheid ten top! Wat een simplistische vraag</vt:lpstr>
      <vt:lpstr>Moeilijk of eenvoudig?</vt:lpstr>
      <vt:lpstr>Begrijpend lezen, p-waarde .22</vt:lpstr>
      <vt:lpstr>Moeilijk of eenvoudig?</vt:lpstr>
      <vt:lpstr>Redeneervragen, p-waarde .39</vt:lpstr>
    </vt:vector>
  </TitlesOfParts>
  <Company>SLO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Albert van der Kaap</dc:creator>
  <cp:lastModifiedBy>albert</cp:lastModifiedBy>
  <cp:revision>61</cp:revision>
  <dcterms:created xsi:type="dcterms:W3CDTF">2015-11-17T14:31:13Z</dcterms:created>
  <dcterms:modified xsi:type="dcterms:W3CDTF">2016-02-12T07:32:54Z</dcterms:modified>
</cp:coreProperties>
</file>