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4" r:id="rId11"/>
    <p:sldId id="278" r:id="rId12"/>
    <p:sldId id="266" r:id="rId13"/>
    <p:sldId id="275" r:id="rId14"/>
    <p:sldId id="267" r:id="rId15"/>
    <p:sldId id="268" r:id="rId16"/>
    <p:sldId id="280" r:id="rId17"/>
    <p:sldId id="279" r:id="rId18"/>
    <p:sldId id="269" r:id="rId19"/>
    <p:sldId id="276" r:id="rId20"/>
    <p:sldId id="270" r:id="rId21"/>
    <p:sldId id="271" r:id="rId22"/>
    <p:sldId id="272" r:id="rId23"/>
    <p:sldId id="277" r:id="rId24"/>
    <p:sldId id="281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BEDB-4844-4B02-87FF-8871E1FB3448}" type="datetimeFigureOut">
              <a:rPr lang="nl-NL" smtClean="0"/>
              <a:t>21-7-2020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C5BDA-5843-4BAF-B91B-0700FFE9F1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987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BEDB-4844-4B02-87FF-8871E1FB3448}" type="datetimeFigureOut">
              <a:rPr lang="nl-NL" smtClean="0"/>
              <a:t>21-7-2020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C5BDA-5843-4BAF-B91B-0700FFE9F1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7848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BEDB-4844-4B02-87FF-8871E1FB3448}" type="datetimeFigureOut">
              <a:rPr lang="nl-NL" smtClean="0"/>
              <a:t>21-7-2020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C5BDA-5843-4BAF-B91B-0700FFE9F1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8352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BEDB-4844-4B02-87FF-8871E1FB3448}" type="datetimeFigureOut">
              <a:rPr lang="nl-NL" smtClean="0"/>
              <a:t>21-7-2020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C5BDA-5843-4BAF-B91B-0700FFE9F1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0024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BEDB-4844-4B02-87FF-8871E1FB3448}" type="datetimeFigureOut">
              <a:rPr lang="nl-NL" smtClean="0"/>
              <a:t>21-7-2020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C5BDA-5843-4BAF-B91B-0700FFE9F1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745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BEDB-4844-4B02-87FF-8871E1FB3448}" type="datetimeFigureOut">
              <a:rPr lang="nl-NL" smtClean="0"/>
              <a:t>21-7-2020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C5BDA-5843-4BAF-B91B-0700FFE9F1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548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BEDB-4844-4B02-87FF-8871E1FB3448}" type="datetimeFigureOut">
              <a:rPr lang="nl-NL" smtClean="0"/>
              <a:t>21-7-2020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C5BDA-5843-4BAF-B91B-0700FFE9F1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9355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BEDB-4844-4B02-87FF-8871E1FB3448}" type="datetimeFigureOut">
              <a:rPr lang="nl-NL" smtClean="0"/>
              <a:t>21-7-2020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C5BDA-5843-4BAF-B91B-0700FFE9F1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9195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BEDB-4844-4B02-87FF-8871E1FB3448}" type="datetimeFigureOut">
              <a:rPr lang="nl-NL" smtClean="0"/>
              <a:t>21-7-2020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C5BDA-5843-4BAF-B91B-0700FFE9F1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5822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BEDB-4844-4B02-87FF-8871E1FB3448}" type="datetimeFigureOut">
              <a:rPr lang="nl-NL" smtClean="0"/>
              <a:t>21-7-2020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C5BDA-5843-4BAF-B91B-0700FFE9F1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8951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BEDB-4844-4B02-87FF-8871E1FB3448}" type="datetimeFigureOut">
              <a:rPr lang="nl-NL" smtClean="0"/>
              <a:t>21-7-2020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C5BDA-5843-4BAF-B91B-0700FFE9F1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752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0BEDB-4844-4B02-87FF-8871E1FB3448}" type="datetimeFigureOut">
              <a:rPr lang="nl-NL" smtClean="0"/>
              <a:t>21-7-2020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C5BDA-5843-4BAF-B91B-0700FFE9F1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646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22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3999" y="0"/>
            <a:ext cx="9144000" cy="94376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nl-NL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Duitsland in Europa (1918-1991)</a:t>
            </a:r>
            <a:endParaRPr lang="nl-NL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3999" y="943769"/>
            <a:ext cx="9144000" cy="427037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nl-NL" dirty="0" smtClean="0"/>
              <a:t>Duitsland valt uiteen (1945-1961)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146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Controlevragen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Geef aan wat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denaziciatie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inhoudt en of deze succesvol was.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Denazificatie is het zuiveren van nationaalsocialisten in Duitsland. Dit was niet zo succesvol, omdat veel voormalige nazi’s hun werk weer oppakten en niet aangaven dat ze nazi zijn geweest.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Wat zijn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hematvertriebenen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Dit zijn Duitsers die uit gebieden ten oosten van Duitsland komen.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 of onjuist? “De Conferentie van Potsdam was succesvol omdat Duitsland werd verdeeld in bezettingszones.”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Onjuist. Bezettingszones was afgesproken tijdens de Conferentie van Jalta. De Conferentie van Potsdam was niet succesvol en uiteindelijk werd Duitsland gesplitst.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Vul aan: “Een onderdeel van de Trumandoctrine is het [ …. ] waarbij economische hulp wordt gegeven aan westerse landen.”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Marshallplan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Wat was de aanleiding voor de Blokkade van Berlijn?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invoering van de D-Mark. Daarop probeerde Stalin Berlijn in zijn invloedsfeer te krijgen.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valt uiteen</a:t>
            </a:r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Twee Duitse staten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17" y="3657600"/>
            <a:ext cx="2160619" cy="251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4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Stofomschrijving</a:t>
            </a:r>
            <a:endParaRPr lang="nl-N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9190741" y="1590657"/>
            <a:ext cx="2307772" cy="156966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1">
            <a:spAutoFit/>
          </a:bodyPr>
          <a:lstStyle/>
          <a:p>
            <a:pPr marL="0" lvl="1"/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Leerdoel: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en waardoor ontstonden twee Duitse staten?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90657"/>
            <a:ext cx="7556863" cy="456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7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West-Duitsland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Bondsrepubliek Duitsland (BRD)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Hoofdstad Bonn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Parlementaire democratie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Regering o.l.v. bondskanselier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Nazipartijen volgens grondwet verboden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Partijen in 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Bondsdag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(parlement) moeten &gt;5% v/d stemmen hebben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Voornamelijk 3 partijen met grote rol in politiek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Christendemocraten (CDU/CSU)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Sociaaldemocraten (SPD)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Liberalen 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Konrad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Adenauer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CDU-leider</a:t>
            </a:r>
          </a:p>
          <a:p>
            <a:pPr lvl="1">
              <a:buFontTx/>
              <a:buChar char="-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ondskanselier van 1949-1963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valt uiteen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West-Duitsland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17" y="3657600"/>
            <a:ext cx="2160619" cy="251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5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West-Duitsland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valt uiteen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West-Duitsland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17" y="3657600"/>
            <a:ext cx="2160619" cy="251936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314" y="2750107"/>
            <a:ext cx="2571749" cy="3426856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5823313" y="2409069"/>
            <a:ext cx="2571749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Konrad </a:t>
            </a:r>
            <a:r>
              <a:rPr lang="nl-NL" dirty="0" err="1" smtClean="0"/>
              <a:t>Adenauer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347" y="1679785"/>
            <a:ext cx="2804988" cy="3767894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15" y="1011456"/>
            <a:ext cx="2661255" cy="37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6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West-Duitsland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West-Duitsland ontwikkelt zich tot stabiele democratie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Oorzaken</a:t>
            </a:r>
          </a:p>
          <a:p>
            <a:pPr lvl="1">
              <a:buFontTx/>
              <a:buChar char="-"/>
            </a:pP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Wirtschaftswunder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ongekende economische groei (6,5% per jaar)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Wederopbouw verloopt daardoor snel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Nauwelijks werkloosheid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Rijkste land van Europa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Audenauer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kiest voor snelle integratie in het Westen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Duitsland moet samenwerken met het Westen (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westbindung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Lid EGKS (1952)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Lid NAVO (1955)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Idealen van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Adenauer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Duitsland zelfstandige positie tussen Oost en West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Wil dat Oost-Duitsland zich aansluit bij West-Duitsland</a:t>
            </a:r>
          </a:p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valt uiteen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West-Duitsland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17" y="3657600"/>
            <a:ext cx="2160619" cy="251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0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West-Duitsland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Confrontatie met het verleden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Adenauer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en West-Duitse leiders leggen nadruk op stabiliteit en wederopbouw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Kritische confrontatie met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nazi-verleden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naar achtergrond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Onder bevolking weinig belangstelling politiek en verleden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Politici hebben steun ex-nazi’s en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heimatvertriebenen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nodig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valt uiteen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West-Duitsland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17" y="3657600"/>
            <a:ext cx="2160619" cy="251936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42" y="307524"/>
            <a:ext cx="4512570" cy="63790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143" y="453978"/>
            <a:ext cx="4206029" cy="6232571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150742" y="84646"/>
            <a:ext cx="451257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Verkiezingsaffiche uit 1949</a:t>
            </a:r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>
            <a:off x="4806143" y="84646"/>
            <a:ext cx="4206029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err="1" smtClean="0"/>
              <a:t>Im</a:t>
            </a:r>
            <a:r>
              <a:rPr lang="nl-NL" dirty="0" smtClean="0"/>
              <a:t> </a:t>
            </a:r>
            <a:r>
              <a:rPr lang="nl-NL" dirty="0" err="1" smtClean="0"/>
              <a:t>Labyrinth</a:t>
            </a:r>
            <a:r>
              <a:rPr lang="nl-NL" dirty="0" smtClean="0"/>
              <a:t> des </a:t>
            </a:r>
            <a:r>
              <a:rPr lang="nl-NL" dirty="0" err="1" smtClean="0"/>
              <a:t>Schweigens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527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Controlevragen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 of onjuist? ‘In West-Duitsland zijn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nazi-partijen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volgens de grondwet verboden.’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Wie is tussen 1949 en 1963 bondskanselier van West-Duitsland?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Konrad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Adenauer</a:t>
            </a: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Vul aan: ‘Met deze term wordt de forse economische groei van West-Duitsland bedoeld: [ …. ] .’</a:t>
            </a:r>
          </a:p>
          <a:p>
            <a:pPr marL="457200" lvl="1" indent="0">
              <a:buNone/>
            </a:pP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Wirtschaftswunder</a:t>
            </a: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West-Duitsland kiest voor samenwerking met het Westen. Geef hiervan een voorbeeld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Lid EGKS, lid NAVO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 of onjuist? ‘West-Duitsland wil dat Oost-Duitsland zich weer bij hen aansluit.’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valt uiteen</a:t>
            </a:r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West-Duitsland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17" y="3657600"/>
            <a:ext cx="2160619" cy="251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1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Stofomschrijving</a:t>
            </a:r>
            <a:endParaRPr lang="nl-N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9190741" y="1590657"/>
            <a:ext cx="2307772" cy="156966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1">
            <a:spAutoFit/>
          </a:bodyPr>
          <a:lstStyle/>
          <a:p>
            <a:pPr marL="0" lvl="1"/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Leerdoel: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ontwikkelde West-Duitsland zich tot 1961?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590657"/>
            <a:ext cx="7542581" cy="103933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629988"/>
            <a:ext cx="7556864" cy="77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8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Oost-Duitsland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Oost-Duitsland wordt communistische staat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DDR ziet zichzelf als het betere Duitsland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Ideologische erfgenaam van communistische verzet tegen nazi’s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Het fascisme of nazisme is hetzelfde als kapitalisme met dictatuur en geweld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Oost-Duitsland rekent wél af met naziverleden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Toch voor ex-nazi’s kansen als lid van de partij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Bijvoorbeeld als medewerker van de </a:t>
            </a:r>
            <a:r>
              <a:rPr lang="nl-N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Stasi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DDR kan oud-medewerkers van de Gestapo goed gebruiken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Walter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Ulbricht</a:t>
            </a: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SED-leider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Regeringsleider van 1950-1971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DDR wordt totalitaire dictatuur naar Sovjet-voorbeeld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Planeconomie (5-jarenplannen), collectivisaties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valt uiteen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Oost-Duitsland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17" y="3657600"/>
            <a:ext cx="2160619" cy="251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Oost-Duitsland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valt uiteen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Oost-Duitsland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17" y="3657600"/>
            <a:ext cx="2160619" cy="251936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848" y="2655449"/>
            <a:ext cx="2356213" cy="352151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487" y="1844451"/>
            <a:ext cx="2699339" cy="389084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178" y="1114543"/>
            <a:ext cx="2765286" cy="3890845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6038849" y="2286118"/>
            <a:ext cx="2356213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Walter </a:t>
            </a:r>
            <a:r>
              <a:rPr lang="nl-NL" dirty="0" err="1" smtClean="0"/>
              <a:t>Ulbricht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592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Leidende vraag + Leerdoelen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Leidende vraag: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Hoezeer beïnvloedde het ontstaan en het verloop van de Koude Oorlog de geschiedenis van Duitsland na de Tweede Wereldoorlog (1945-1961)?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Leerdoelen: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Hoe en waardoor ontstonden twee Duitse staten?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Hoe ontwikkelde West-Duitsland zich tot 1961?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Hoe ontwikkelde Oost-Duitsland zich tot 1961?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17" y="3657600"/>
            <a:ext cx="2160619" cy="251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0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Oost-Duitsland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Oost-Duitsland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Wordt onderdeel van het Oostblok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Lid Warschaupact (1955)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Lid 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Comecon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(economische samenwerking, 1959)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Opstand van 1953: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Overheid eist dat arbeiders harder werken voor zelfde loon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16/17 juni: protesten in Berlijn slaan later over naar gehele DDR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Sovjettroepen herstellen orde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Gevolgen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DDR gaat bevolking beter controleren</a:t>
            </a:r>
          </a:p>
          <a:p>
            <a:pPr lvl="1">
              <a:buFontTx/>
              <a:buChar char="-"/>
            </a:pP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Stasi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wordt uitgebreid (100.000 medewerkers/200.000 informanten)</a:t>
            </a:r>
          </a:p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valt uiteen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Oost-Duitsland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17" y="3657600"/>
            <a:ext cx="2160619" cy="251936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775" y="104775"/>
            <a:ext cx="4762500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4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Oost-Duitsland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Bouw van de Muur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Honderdduizenden Oost-Duitsers vluchten naar het Westen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Grens DDR-BRD wordt gesloten en beveiligd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Velen vluchten nog via West-Berlijn naar het vrije Westen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Tussen 1949 en 1961 3 miljoen vluchtelingen op bevolking 17 miljoen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13 augustus 1961 Bouw Berlijnse Muur</a:t>
            </a:r>
          </a:p>
          <a:p>
            <a:pPr lvl="1">
              <a:buFontTx/>
              <a:buChar char="-"/>
            </a:pP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Ulbricht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laat om West-Berlijn een muur bouwen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Chroesjtsjov van de Sovjet-Unie heeft dit goedgekeurd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Invloedssferen liggen vast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Oost-Berlijn in communistische invloedssfeer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West-Berlijn in kapitalistische invloedssfeer</a:t>
            </a:r>
          </a:p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valt uiteen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Oost-Duitsland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17" y="3657600"/>
            <a:ext cx="2160619" cy="251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5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Oost-Duitsland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valt uiteen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Oost-Duitsland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17" y="3657600"/>
            <a:ext cx="2160619" cy="251936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2" y="-1"/>
            <a:ext cx="8968128" cy="656124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20" y="133350"/>
            <a:ext cx="8847015" cy="656124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1" y="872955"/>
            <a:ext cx="12064019" cy="502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8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Controlevragen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 of onjuist? “De DDR zal zichzelf als staat die zich moest verdedigen tegen het fascisme en nazisme. Voor de DDR was het fascisme bijna hetzelfde als het kapitalisme.”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Geef een voorbeeld hoe de DDR een staat werd naar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Sovjet-model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Planeconomie, collectivisaties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Wie was de regeringsleider van de DDR tussen 1950 en 1971?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Walter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Ulbricht</a:t>
            </a: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1953 breekt een grote opstand uit in de DDR. Wat was het gevolg hiervan?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DDR wil de bevolking nog beter controleren. Daarom wordt de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Stasi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uitgebreid.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Vul aan: “In [ ….. ] laat de DDR, met toestemming van de Sovjet-Unie een muur bouwen.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1961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valt uiteen</a:t>
            </a:r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Oost-Duitsland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17" y="3657600"/>
            <a:ext cx="2160619" cy="251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7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Stofomschrijving</a:t>
            </a:r>
            <a:endParaRPr lang="nl-N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9190741" y="1590657"/>
            <a:ext cx="2307772" cy="156966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1">
            <a:spAutoFit/>
          </a:bodyPr>
          <a:lstStyle/>
          <a:p>
            <a:pPr marL="0" lvl="1"/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Leerdoel: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ontwikkelde </a:t>
            </a:r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Oost-Duitsland </a:t>
            </a:r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zich tot 1961?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90657"/>
            <a:ext cx="7560392" cy="299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4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Twee Duitse staten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Stunde</a:t>
            </a:r>
            <a:r>
              <a:rPr lang="nl-NL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null</a:t>
            </a:r>
            <a:endParaRPr lang="nl-NL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 de Duitse capitulatie van 8 mei 1945 nieuw begin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Duitsland is economisch, moreel en politiek ontwricht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 Conferentie van Jalta afgesproken dat Duitsland wordt verdeeld in bezettingszones: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Amerikaans;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Russisch;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Brits;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Frans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Duitsland 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denazificatie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nazi-elementen moeten worden gezuiverd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valt uiteen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Twee Duitse staten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17" y="3657600"/>
            <a:ext cx="2160619" cy="251936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217" y="2841513"/>
            <a:ext cx="4206240" cy="391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5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Twee Duitse staten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Sociale ontwrichting Duitsland: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 bevolking 65 miljoen Duitsers 5 miljoen gesneuveld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Veel mannen gesneuveld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Terugkerende soldaten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Terugkerende slachtoffers naziregime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Vluchtelingenstromen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Duitsland verliest gebieden aan Sovjet-Unie en Polen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Tsjechoslowakije, Hongarije, Roemenië verjagen Duitse minderheden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Duitsland krijgt 13 miljoen </a:t>
            </a:r>
            <a:r>
              <a:rPr lang="nl-N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heimatvertriebenen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binnen grenzen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valt uiteen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Twee Duitse staten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17" y="3657600"/>
            <a:ext cx="2160619" cy="251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0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Twee Duitse staten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valt uiteen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Twee Duitse staten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17" y="3657600"/>
            <a:ext cx="2160619" cy="251936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79" y="105826"/>
            <a:ext cx="2637973" cy="266549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434" y="24553"/>
            <a:ext cx="6069125" cy="672459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312" y="2815531"/>
            <a:ext cx="2774743" cy="404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Twee Duitse staten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Conferentie van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Potdam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(juli 1945)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Geallieerden spreken af dat Duitsland economische eenheid blijft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Door Koude Oorlog (VS – SU) komt daar niets van terecht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Gevolgen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Oostblok: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communistische staten (Polen, Roemenië, Hongarije)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Westblok:</a:t>
            </a:r>
          </a:p>
          <a:p>
            <a:pPr marL="457200" lvl="1" indent="0">
              <a:buNone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Trumandoctrine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(1947): landen die worden bedreigd door communisme worden geholpen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Marshallhulp (1947): democratische landen krijgen economische hulp en moeten daarvoor samenwerken -&gt; begin Europese eenwording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valt uiteen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Twee Duitse staten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17" y="3657600"/>
            <a:ext cx="2160619" cy="2519363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8465"/>
            <a:ext cx="2925502" cy="399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4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Twee Duitse staten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Sovjet-bezettingszone van Duitsland: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Sovjet-Unie doet niet aan wederopbouw, maar plundert deze zone als vorm van herstelbetaling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Westerse bezettingszone van Duitsland: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Amerikanen en Britten willen economisch herstel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Duitse industrie krijgt vrijheid 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Westerse bezettingszones samengevoegd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Marshallhulp ingevoerd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Juni 1948: Invoering nieuwe munt, de D-Mark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1948 is economische tweedeling een feit</a:t>
            </a:r>
          </a:p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valt uiteen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Twee Duitse staten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17" y="3657600"/>
            <a:ext cx="2160619" cy="251936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101" y="4730414"/>
            <a:ext cx="3128962" cy="15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Twee Duitse staten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Blokkade van Berlijn (1948-1949)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Aanleiding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Door invoering D-Mark wil Stalin proberen Berlijn in handen te krijgen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Berlijn lag in Sovjet-zone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Blokkade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alle spoorlijnen en wegen tussen de westerse zones en West-Berlijn worden geblokkeerd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Gevolg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Amerikanen vinden dat West-Berlijn niet verloren mag gaan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West-Berlijn via de lucht bevoorraad (luchtbrug)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Stalin laat vliegtuigen niet neerhalen uit angst oorlog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Afloop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Stalin stopt de blokkade in mei 1949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23 mei 1949: 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Bondsrepubliek Duitsland 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(BRD)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 oktober 1949: 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Duitse Democratische Republiek 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(DDR)</a:t>
            </a:r>
          </a:p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valt uiteen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Twee Duitse staten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17" y="3657600"/>
            <a:ext cx="2160619" cy="251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Twee Duitse staten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in Europa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679785"/>
            <a:ext cx="230777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Duitsland valt uiteen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401993"/>
            <a:ext cx="230777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Twee Duitse staten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17" y="3657600"/>
            <a:ext cx="2160619" cy="251936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62" y="1354931"/>
            <a:ext cx="4757473" cy="4986338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361" y="1789739"/>
            <a:ext cx="7433702" cy="4212431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260" y="1263482"/>
            <a:ext cx="7756642" cy="526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2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7107</TotalTime>
  <Words>1323</Words>
  <Application>Microsoft Office PowerPoint</Application>
  <PresentationFormat>Breedbeeld</PresentationFormat>
  <Paragraphs>312</Paragraphs>
  <Slides>24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Symbol</vt:lpstr>
      <vt:lpstr>Times New Roman</vt:lpstr>
      <vt:lpstr>Kantoorthema</vt:lpstr>
      <vt:lpstr>Duitsland in Europa (1918-1991)</vt:lpstr>
      <vt:lpstr>Leidende vraag + Leerdoelen</vt:lpstr>
      <vt:lpstr>Twee Duitse staten</vt:lpstr>
      <vt:lpstr>Twee Duitse staten</vt:lpstr>
      <vt:lpstr>Twee Duitse staten</vt:lpstr>
      <vt:lpstr>Twee Duitse staten</vt:lpstr>
      <vt:lpstr>Twee Duitse staten</vt:lpstr>
      <vt:lpstr>Twee Duitse staten</vt:lpstr>
      <vt:lpstr>Twee Duitse staten</vt:lpstr>
      <vt:lpstr>Controlevragen</vt:lpstr>
      <vt:lpstr>Stofomschrijving</vt:lpstr>
      <vt:lpstr>West-Duitsland</vt:lpstr>
      <vt:lpstr>West-Duitsland</vt:lpstr>
      <vt:lpstr>West-Duitsland</vt:lpstr>
      <vt:lpstr>West-Duitsland</vt:lpstr>
      <vt:lpstr>Controlevragen</vt:lpstr>
      <vt:lpstr>Stofomschrijving</vt:lpstr>
      <vt:lpstr>Oost-Duitsland</vt:lpstr>
      <vt:lpstr>Oost-Duitsland</vt:lpstr>
      <vt:lpstr>Oost-Duitsland</vt:lpstr>
      <vt:lpstr>Oost-Duitsland</vt:lpstr>
      <vt:lpstr>Oost-Duitsland</vt:lpstr>
      <vt:lpstr>Controlevragen</vt:lpstr>
      <vt:lpstr>Stofomschrijving</vt:lpstr>
    </vt:vector>
  </TitlesOfParts>
  <Company>Ubbo Emmius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Duitsland in Europa (1918-1991)</dc:title>
  <dc:creator>Wim Niemeijer</dc:creator>
  <cp:lastModifiedBy>Wim Niemeijer</cp:lastModifiedBy>
  <cp:revision>22</cp:revision>
  <dcterms:created xsi:type="dcterms:W3CDTF">2020-06-11T12:24:53Z</dcterms:created>
  <dcterms:modified xsi:type="dcterms:W3CDTF">2020-07-21T08:20:50Z</dcterms:modified>
</cp:coreProperties>
</file>