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7" r:id="rId6"/>
    <p:sldId id="261" r:id="rId7"/>
    <p:sldId id="276" r:id="rId8"/>
    <p:sldId id="262" r:id="rId9"/>
    <p:sldId id="275" r:id="rId10"/>
    <p:sldId id="263" r:id="rId11"/>
    <p:sldId id="274" r:id="rId12"/>
    <p:sldId id="264" r:id="rId13"/>
    <p:sldId id="278" r:id="rId14"/>
    <p:sldId id="284" r:id="rId15"/>
    <p:sldId id="265" r:id="rId16"/>
    <p:sldId id="273" r:id="rId17"/>
    <p:sldId id="266" r:id="rId18"/>
    <p:sldId id="267" r:id="rId19"/>
    <p:sldId id="272" r:id="rId20"/>
    <p:sldId id="271" r:id="rId21"/>
    <p:sldId id="268" r:id="rId22"/>
    <p:sldId id="270" r:id="rId23"/>
    <p:sldId id="287" r:id="rId24"/>
    <p:sldId id="285" r:id="rId25"/>
    <p:sldId id="269" r:id="rId26"/>
    <p:sldId id="280" r:id="rId27"/>
    <p:sldId id="281" r:id="rId28"/>
    <p:sldId id="282" r:id="rId29"/>
    <p:sldId id="283" r:id="rId30"/>
    <p:sldId id="279" r:id="rId31"/>
    <p:sldId id="286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66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36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29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08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79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85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56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55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80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35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38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9204-8D2E-4CEF-900A-83FAB8B03BD1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D6196-E43B-417F-B65A-A4276C1B93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0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uitslandinstituut.nl/artikel/25422/ddr-droeg-steentje-bij-aan-neerslaan-praagse-lent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uitslandinstituut.nl/artikel/25422/ddr-droeg-steentje-bij-aan-neerslaan-praagse-lent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94376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Duitsland in Europa (1918-1991)</a:t>
            </a:r>
            <a:endParaRPr lang="nl-N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94376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Berlijnse Muur en daarna (1961-1991)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79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 in de jaren 1970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 sterkste land van Europa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naziverleden wordt bespreekbaar en mensen oordelen kritisch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Veel studenten vinden denazificatie niet ver genoeg gaan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Ontstaan protestgeneratie met kritiek op kapitalisme en consumptie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Rote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Armee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Fraktion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(RAF) ook wel: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Baader-Meinhof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Gruppe</a:t>
            </a:r>
            <a:endParaRPr lang="nl-NL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Linkse terroristen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Plegen aanslagen, gijzelen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steunt terroristen in jaren 1980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ziet de BRD namelijk nog steeds als vijand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6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489" y="1479086"/>
            <a:ext cx="3755684" cy="36930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45" y="69488"/>
            <a:ext cx="4444636" cy="65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 en de Ostpolitik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Begonnen met Willy Brandt (1969-1974)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Opvolgers zetten Ostpolitik voort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Helmut Schmidt (1974-1982)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Helmut Kohl (1982-1998)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Blijkt uit: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Oost-Duitsers mogen voor kort familiebezoek naar BRD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 en de Ostpolitik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Erich Honecker ziet scheiding Duitsland als definitief</a:t>
            </a:r>
          </a:p>
          <a:p>
            <a:pPr lvl="1">
              <a:buFontTx/>
              <a:buChar char="-"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“De Berlijnse Muur staat nog wel 100 jaar”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(1989)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BRD blijft altijd streven naar hereniging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Politici willen vooral goede verhouding met DDR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BRD geeft financiële steun en koopt politieke gevangenen vrij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DDR nooit georganiseerde oppositie door deze steun en de onderdrukking van de Stasi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89" y="4168189"/>
            <a:ext cx="2020623" cy="257732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664" y="831830"/>
            <a:ext cx="2004274" cy="2767807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971664" y="581113"/>
            <a:ext cx="20124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Schmidt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963489" y="3823818"/>
            <a:ext cx="20206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Kohl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703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werd de positie van de DDR tijdens de Koude Oorlog sterker?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invloedssferen lagen vast. De DDR werd geaccepteerd als communistische staat.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Naar aanleiding van welke gebeurtenis werd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Breznjevdoctrine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opgesteld?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Praagse Lente in 1968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“De opvolger van DDR-leider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was [ …… ].”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Honecker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“De DDR bleef altijd streven naar Duitse hereniging.”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West-Duitsland (BRD) streefde naar hereniging.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steunt de DDR de terroristische organisatie RAF?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Omdat de RAF aanslagen pleegt in de BRD. De DDR ziet de BRD nog altijd als vijand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bondskanseliers in de BRD voerden een Ostpolitik. Geef hiervan een voorbeeld.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 mensen uit Oost en West bij elkaar op bezoek mochten / Dat beperkt telefoonverkeer mogelijk was / Dat grenzen worden erkend / Door het geven van financiële steun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436"/>
            <a:ext cx="2307772" cy="206210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was de verhouding tussen de twee Duitslanden in de tijd van de Berlijnse Muur?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436"/>
            <a:ext cx="7556863" cy="31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een einde aan de DDR?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Oorzaken liggen in de Sovjet-Unie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Gorbatsjov vanaf 1985 aan de macht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 communisme hervormen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Glasnost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(openheid, meer vrijheid)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Perestroika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(verbouwing, meer particulier initiatief)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Streeft naar ontspanning in Koude Oorlog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Vindt wapenwedloop te duur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 betere relaties met het Westen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Gorbatsjov laat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Breznjevdoctrine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los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Alle volken mogen eigen keuzes maken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=&gt; Sovjetmilitairen en tanks uit Oost-Europese landen weg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92" y="1864451"/>
            <a:ext cx="2325630" cy="37917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9" y="2205746"/>
            <a:ext cx="5353492" cy="345049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58869" y="1864451"/>
            <a:ext cx="535349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Gorbatsjov en Honecker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76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Keerpunt 1989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Polen en Hongarije komt communisme ten val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Polen vrije verkiezingen en communisten verslagen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Hongarije grens met Oostenrijk geopend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wil geen hervormingen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Honecker keert zich tegen hervormingen van Gorbatsjov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Beweert dat alles goed gaat met het land, maar in feite economisch bankroet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Inwoners DDR zijn goed op de hoogte van situatie in het Westen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familiebezoek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ontvangst West-Duitse televisie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weinig oppositie, maar wel veel onvrede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Keerpunt 1989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opening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IJzeren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Gordijn door Hongarije vluchten tienduizenden uit de DDR naar het Westen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vluchtelingen via Tsjechoslowakije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DDR-regering sluit grens met Tsjechoslowakije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breken protesten uit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Protesten beginnen in Leipzig met maandagavonddemonstraties onder de leus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das Volk’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700"/>
            <a:ext cx="8105775" cy="6863476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4210050" y="3789874"/>
            <a:ext cx="1892481" cy="1118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7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verklaart de hereniging van beide Duitslanden en hun succesvolle integratie in Europa (1961-1991)?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was de verhouding tussen de twee Duitslanden in de tijd van de Berlijnse Muur?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en waardoor viel de Berlijnse Muur en eindigde de Koude Oorlog?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gevolgen had de Duitse hereniging voor Duitsland en de Europese samenwerking?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3" y="193675"/>
            <a:ext cx="9044576" cy="6136981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42521" y="3333750"/>
            <a:ext cx="3287032" cy="1924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690721" y="3095625"/>
            <a:ext cx="3287032" cy="1924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06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Keerpunt 1989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7 oktober 1989 viert de DDR haar 40 jarig jubileum in Oost-Berlijn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Demonstraties in Oost-Berlijn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Honecker wordt afgezet en opvolgers willen in gesprek met bevolking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Protesten nemen toe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4 november 1989 1 miljoen demonstranten op Alexanderplein in Oost-Duitsland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regering vreest bestorming van de Muur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Regering in paniek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Vrij reizen naar het Westen nu mogelijk (9 november 1989)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Plotselinge besluit leidt tot enorme toeloop Berlijnse Muur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Einde van de Muur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02786"/>
            <a:ext cx="7762876" cy="51853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33" y="198824"/>
            <a:ext cx="8611123" cy="56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‘Glasnost betekent [ …. ] en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Perestroika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betekent [ …. ] 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Openheid, Verbouwing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streeft Gorbatsjov naar ontspanning in de Koude Oorlog?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vindt de wapenwedloop te duur en wil betere relaties met het Westen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wordt het jaar 1989 als keerpunt gezien?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Polen zijn vrije verkiezingen, Hongarije (en Tsjechoslowakije) opent de grens met het Westen en de Muur valt in dit jaar. Er komt dan een einde aan de deling van Duitsland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Waardoor zijn Oost-Duitsers goed op de hoogte van de situatie in het Westen?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familiebezoek, door ontvangst West-Duitse televisie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van de Muur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467546"/>
            <a:ext cx="2307772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en waardoor viel de Berlijnse Muur en eindigde de Koude Oorlog?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67545"/>
            <a:ext cx="7556863" cy="14008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2868426"/>
            <a:ext cx="7556863" cy="2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herenigde 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de val van de Muur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Binnen 1 jaar einde aan de DDR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Bondskanselier Kohl lanceert plan voor hereniging Duitsland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Berlijn wordt hoofdstad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Groot enthousiasme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das volk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wordt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Volk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maart 1990 verkiezingen in DDR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Alliantie voor Duitsland wint (gesteund door CDU van Kohl)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Alliantie onderhandelt met BRD over hereniging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oktober 1990: DDR opgeheven en gaat op in de BRD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Herenigd Duitsland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1" y="2294459"/>
            <a:ext cx="1809750" cy="257717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115" y="5067300"/>
            <a:ext cx="2452486" cy="16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herenigde 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Duitse hereniging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heeft toestemming vroegere geallieerden nodig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president Bush sr. steunt Kohl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Gorbatsjov van de Sovjet-Unie steunt Kohl na toezegging economische hulp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 in 1991 valt de Sovjet-Unie uit elkaar in 15 staten, waarvan Rusland de grootste is.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Frankrijk en Groot-Brittannië eerst tegen hereniging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Zijn bang voor een te machtig Duitsland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Herenigd Duitsland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97" y="5095873"/>
            <a:ext cx="1199403" cy="16097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062" y="5095874"/>
            <a:ext cx="1207295" cy="160972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475" y="5095874"/>
            <a:ext cx="2353399" cy="160972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218474" y="4829857"/>
            <a:ext cx="2353399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200" dirty="0" smtClean="0"/>
              <a:t>Bush sr en Helmut Kohl</a:t>
            </a:r>
            <a:endParaRPr lang="nl-NL" sz="1200" dirty="0"/>
          </a:p>
        </p:txBody>
      </p:sp>
      <p:sp>
        <p:nvSpPr>
          <p:cNvPr id="16" name="Tekstvak 15"/>
          <p:cNvSpPr txBox="1"/>
          <p:nvPr/>
        </p:nvSpPr>
        <p:spPr>
          <a:xfrm>
            <a:off x="4737614" y="4818874"/>
            <a:ext cx="1209744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200" dirty="0" err="1" smtClean="0"/>
              <a:t>Mitterand</a:t>
            </a:r>
            <a:endParaRPr lang="nl-NL" sz="1200" dirty="0"/>
          </a:p>
        </p:txBody>
      </p:sp>
      <p:sp>
        <p:nvSpPr>
          <p:cNvPr id="17" name="Tekstvak 16"/>
          <p:cNvSpPr txBox="1"/>
          <p:nvPr/>
        </p:nvSpPr>
        <p:spPr>
          <a:xfrm>
            <a:off x="7113097" y="4818873"/>
            <a:ext cx="1209744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200" dirty="0" smtClean="0"/>
              <a:t>Thatcher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3274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herenigde 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Kohl stelt Europese regeringsleiders gerust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hoort bij het Westen</a:t>
            </a:r>
          </a:p>
          <a:p>
            <a:pPr lvl="1">
              <a:buFontTx/>
              <a:buChar char="-"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‘Geen Duits Europa, maar een Europees Duitsland’</a:t>
            </a:r>
            <a:endParaRPr lang="nl-N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blijft lid van de NAVO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Europese samenwerking wordt versterkt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Verdrag van Maastricht (1992)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Invoering Europese munt, de Euro (vanaf 2002)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Vorming Europese Unie (nu nog EEG, vanaf 2002)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Uitbreiding Europese Unie naar voormalige Oostblok (vanaf 2004)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Herenigd Duitsland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98" y="4548461"/>
            <a:ext cx="1618731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herenigde 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Herenigd Duitsland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23" y="0"/>
            <a:ext cx="5653094" cy="6858000"/>
          </a:xfrm>
          <a:prstGeom prst="rect">
            <a:avLst/>
          </a:prstGeom>
        </p:spPr>
      </p:pic>
      <p:sp>
        <p:nvSpPr>
          <p:cNvPr id="11" name="Ovaal 10"/>
          <p:cNvSpPr/>
          <p:nvPr/>
        </p:nvSpPr>
        <p:spPr>
          <a:xfrm>
            <a:off x="1527923" y="1011455"/>
            <a:ext cx="1892481" cy="668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 rot="1573168">
            <a:off x="4680778" y="2202323"/>
            <a:ext cx="2128238" cy="3320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4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herenigde 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Binnenlandse problemen van Duitsland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integreert moeilijk (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Ossies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 blijft economisch achter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Kohl had Oost-Duitsers welvaart beloofd, maar: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Oost-Duitse economie staat er heel slecht voor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werkloosheid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Moeite met de democratie (hang naar verleden: ‘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ostalgie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Immigratie vormt probleem Duitse economie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Turkse gemeenschap (gastarbeiders, vanaf 1960)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val IJzeren Gordijn asielzoekers en immigranten uit Oost-Europa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Leidt begin 1990 tot vreemdelingenhaat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Vooral in Oost-Duitsland geweld gebruikt tegen vreemdelingen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Recht op asiel in Duitsland wordt beperkt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Asielaanvragen daalt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Geweldsincidenten nemen af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Herenigd Duitsland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 na de bouw van de Berlijnse Muur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Einde aan massale vertrek arbeidskrachten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Onderdrukking blijft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Proberen steun bevolking te krijgen door levenspeil te vergroten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verhoog je levenspeil?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Productie consumptiegoederen opvoeren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Kwaliteit consumptiegoederen wel laag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Communisme door bevolking meer aanvaard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Zelfs ontstaan nationale trots, o.a. door sportprestaties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Positie DDR versterkt door ontspanning (=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detente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tijdens Koude Oorlog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837" y="2049117"/>
            <a:ext cx="3363013" cy="2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welk jaar wordt de DDR opgeheven en gaat het op in de BRD?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“Vooral de Sovjet-Unie onder leiding van Gorbatsjov was tegen een Duitse hereniging.”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Ook landen als Frankrijk en Groot-Brittannië waren eerst tegen. De Sovjet-Unie ging ook akkoord door toezegging van economische hulp.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bedoelde Kohl met de uitspraak ‘Geen Duits Europa, maar een Europees Duitsland’ 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Daarmee gaf hij aan dat Duitsland wil integreren in Europa.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“Met [ …… ] wordt bedoeld dat Oost-Duitsers een hang hebben naar een verleden waarin alles beter was.”</a:t>
            </a:r>
          </a:p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Ostalgie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nam het aantal geweldsincidenten tegen asielzoekers juist in de jaren 1990 toe?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Omdat het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Ijzeren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Gordijn was gevallen en veel asielzoekers en immigranten naar Duitsland kwamen. Dit leidde tot spanningen, vooral in voormalig Oost-Duitsland.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436"/>
            <a:ext cx="2307772" cy="206210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gevolgen had de Duitse hereniging voor Duitsland en de Europese samenwerking?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435"/>
            <a:ext cx="7556863" cy="23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Praagse Lente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(1968)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Oorzaak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Tsjechoslowakije wil hervormen (‘communisme met menselijk gezicht’)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Vrijheid van meningsuiting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Vrije verkiezingen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groot enthousiasme onder bevolking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Verloop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augustus grijpt Sovjet-Unie in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Troepen Warschaupact vallen Tsjechoslowakije binnen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Hervormers opgepakt en vervangen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Sovjet-Unie formuleert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Breznjevdoctrine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als communisme wordt bedreigd, dan wordt ingegrepen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steunt doctrine en Sovjet-Unie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5402513" y="639133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smtClean="0">
                <a:hlinkClick r:id="rId3"/>
              </a:rPr>
              <a:t>https://duitslandinstituut.nl/artikel/25422/ddr-droeg-steentje-bij-aan-neerslaan-praagse-lente</a:t>
            </a:r>
            <a:r>
              <a:rPr lang="nl-NL" sz="1200" dirty="0" smtClean="0"/>
              <a:t> 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018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532891" y="625711"/>
            <a:ext cx="4763384" cy="738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400" dirty="0" smtClean="0"/>
              <a:t>Praagse Lente toont aan dat de invloedssfeer in Europa vastligt. Tsjechoslowakije hoort bij communistische invloedssfeer en de Verenigde Staten grijpt niet in en protesteert niet</a:t>
            </a:r>
            <a:endParaRPr lang="nl-NL" sz="1400" dirty="0"/>
          </a:p>
        </p:txBody>
      </p:sp>
      <p:sp>
        <p:nvSpPr>
          <p:cNvPr id="11" name="Rechthoek 10"/>
          <p:cNvSpPr/>
          <p:nvPr/>
        </p:nvSpPr>
        <p:spPr>
          <a:xfrm>
            <a:off x="5402513" y="639133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smtClean="0">
                <a:hlinkClick r:id="rId3"/>
              </a:rPr>
              <a:t>https://duitslandinstituut.nl/artikel/25422/ddr-droeg-steentje-bij-aan-neerslaan-praagse-lente</a:t>
            </a:r>
            <a:r>
              <a:rPr lang="nl-NL" sz="1200" dirty="0" smtClean="0"/>
              <a:t> </a:t>
            </a:r>
            <a:endParaRPr lang="nl-NL" sz="12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63" y="1407608"/>
            <a:ext cx="7912512" cy="49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 na de bouw van de Muur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Willy Brandt bondskanselier vanaf 1969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Sociaaldemocraat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 betere relaties met communistische landen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Ostpolitik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streven naar betere relatie met communistische landen en de DDR, vanaf 1970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Doel Ostpolitik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vrijheid voor Oost-Duitsers te verkrijgen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contact tussen Oost- en West-Duitsers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Voorbeeld Ostpolitik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BRD sluit verdragen met Sovjet-Unie en Polen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Erkenning naoorlogse grenzen van Polen en Sovjet-Unie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Erkenning Duitse schuld aan Holocaust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5" y="2344317"/>
            <a:ext cx="5334343" cy="37518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748" y="2057089"/>
            <a:ext cx="3231240" cy="403905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05274" y="1990902"/>
            <a:ext cx="533434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Knieval monument joodse getto in Warschau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5803928" y="1713883"/>
            <a:ext cx="322405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Willy Brandt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81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Relatie BRD-DDR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Eerst moeizaam, omdat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(DDR) niets van betere relaties met BRD wil weten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vervangen door Erich Honecker onder druk Sovjet-Unie (1971)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1972: BRD en DDR erkennen elkaar als gelijkwaardige staten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BRD blijft streven naar Duitse eenheid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Willy Brandt: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“Duitsers zijn één natie, verdeeld over twee staten.”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Eenheid bereiken door kleine stapjes, zoals menselijke contacten tussen BRD en DDR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West-Duitsers krijgen mogelijkheid naar DDR te reizen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Kinderen en ouders die door deling gescheiden zijn worden herenigd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Beperkt telefoonverkeer tussen Oost- en West-Berlijn mogelijk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Duitslanden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Na de Berlijnse Muur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Duitslanden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581" y="4548461"/>
            <a:ext cx="2309932" cy="162850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29" y="1970979"/>
            <a:ext cx="2447234" cy="325755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6062129" y="1604954"/>
            <a:ext cx="244723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Erich Honecker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68" y="1933575"/>
            <a:ext cx="5365828" cy="3294954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383268" y="1577400"/>
            <a:ext cx="536582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err="1" smtClean="0"/>
              <a:t>Breznjev</a:t>
            </a:r>
            <a:r>
              <a:rPr lang="nl-NL" dirty="0" smtClean="0"/>
              <a:t> en Honecker op een postzegel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1920</Words>
  <Application>Microsoft Office PowerPoint</Application>
  <PresentationFormat>Breedbeeld</PresentationFormat>
  <Paragraphs>416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Kantoorthema</vt:lpstr>
      <vt:lpstr>Duitsland in Europa (1918-1991)</vt:lpstr>
      <vt:lpstr>Leidende vraag + Leerdoelen</vt:lpstr>
      <vt:lpstr>Twee Duitslanden</vt:lpstr>
      <vt:lpstr>Twee Duitslanden</vt:lpstr>
      <vt:lpstr>Twee Duitslanden</vt:lpstr>
      <vt:lpstr>Twee Duitslanden</vt:lpstr>
      <vt:lpstr>Twee Duitslanden</vt:lpstr>
      <vt:lpstr>Twee Duitslanden</vt:lpstr>
      <vt:lpstr>Twee Duitslanden</vt:lpstr>
      <vt:lpstr>Twee Duitslanden</vt:lpstr>
      <vt:lpstr>Twee Duitslanden</vt:lpstr>
      <vt:lpstr>Twee Duitslanden</vt:lpstr>
      <vt:lpstr>Controlevragen</vt:lpstr>
      <vt:lpstr>Stofomschrijving</vt:lpstr>
      <vt:lpstr>Einde van de Muur</vt:lpstr>
      <vt:lpstr>Einde van de Muur</vt:lpstr>
      <vt:lpstr>Einde van de Muur</vt:lpstr>
      <vt:lpstr>Einde van de Muur</vt:lpstr>
      <vt:lpstr>Einde van de Muur</vt:lpstr>
      <vt:lpstr>Einde van de Muur</vt:lpstr>
      <vt:lpstr>Einde van de Muur</vt:lpstr>
      <vt:lpstr>Einde van de Muur</vt:lpstr>
      <vt:lpstr>Controlevragen</vt:lpstr>
      <vt:lpstr>Stofomschrijving</vt:lpstr>
      <vt:lpstr>Het herenigde Duitsland</vt:lpstr>
      <vt:lpstr>Het herenigde Duitsland</vt:lpstr>
      <vt:lpstr>Het herenigde Duitsland</vt:lpstr>
      <vt:lpstr>Het herenigde Duitsland</vt:lpstr>
      <vt:lpstr>Het herenigde Duitsland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Duitsland in Europa (1918-1991)</dc:title>
  <dc:creator>Wim Niemeijer</dc:creator>
  <cp:lastModifiedBy>Wim Niemeijer</cp:lastModifiedBy>
  <cp:revision>25</cp:revision>
  <dcterms:created xsi:type="dcterms:W3CDTF">2020-06-14T16:32:50Z</dcterms:created>
  <dcterms:modified xsi:type="dcterms:W3CDTF">2020-07-21T08:34:29Z</dcterms:modified>
</cp:coreProperties>
</file>