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1" r:id="rId2"/>
    <p:sldId id="275" r:id="rId3"/>
    <p:sldId id="272" r:id="rId4"/>
    <p:sldId id="259" r:id="rId5"/>
    <p:sldId id="270" r:id="rId6"/>
    <p:sldId id="260" r:id="rId7"/>
    <p:sldId id="261" r:id="rId8"/>
    <p:sldId id="258" r:id="rId9"/>
    <p:sldId id="262" r:id="rId10"/>
    <p:sldId id="266" r:id="rId11"/>
    <p:sldId id="263" r:id="rId12"/>
    <p:sldId id="277" r:id="rId13"/>
    <p:sldId id="267" r:id="rId14"/>
    <p:sldId id="264" r:id="rId15"/>
    <p:sldId id="268" r:id="rId16"/>
    <p:sldId id="276" r:id="rId17"/>
    <p:sldId id="269" r:id="rId18"/>
    <p:sldId id="265" r:id="rId19"/>
    <p:sldId id="274"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4D260B9A-EDA7-4F40-B667-FB8482256D7B}">
          <p14:sldIdLst>
            <p14:sldId id="271"/>
            <p14:sldId id="275"/>
            <p14:sldId id="272"/>
          </p14:sldIdLst>
        </p14:section>
        <p14:section name="Belle Epoque" id="{3036FE64-2C24-4EC4-AB9A-4EFD5045D821}">
          <p14:sldIdLst>
            <p14:sldId id="259"/>
            <p14:sldId id="270"/>
            <p14:sldId id="260"/>
            <p14:sldId id="261"/>
          </p14:sldIdLst>
        </p14:section>
        <p14:section name="WOI" id="{BE2CB2F7-07B5-401F-A8A1-E260C7C035B8}">
          <p14:sldIdLst>
            <p14:sldId id="258"/>
            <p14:sldId id="262"/>
          </p14:sldIdLst>
        </p14:section>
        <p14:section name="Interbellum" id="{290D0563-E9BB-4652-AFBA-610B182FBF54}">
          <p14:sldIdLst>
            <p14:sldId id="266"/>
            <p14:sldId id="263"/>
            <p14:sldId id="277"/>
            <p14:sldId id="267"/>
            <p14:sldId id="264"/>
            <p14:sldId id="268"/>
            <p14:sldId id="276"/>
          </p14:sldIdLst>
        </p14:section>
        <p14:section name="WOII" id="{898B3342-2B0D-4528-A0D6-8FF4462A3B27}">
          <p14:sldIdLst>
            <p14:sldId id="269"/>
            <p14:sldId id="265"/>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49084" autoAdjust="0"/>
  </p:normalViewPr>
  <p:slideViewPr>
    <p:cSldViewPr snapToGrid="0">
      <p:cViewPr varScale="1">
        <p:scale>
          <a:sx n="56" d="100"/>
          <a:sy n="56" d="100"/>
        </p:scale>
        <p:origin x="20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67EB6-25AF-4555-A9D8-BFC70BB3DFE6}" type="datetimeFigureOut">
              <a:rPr lang="nl-NL" smtClean="0"/>
              <a:t>4-5-2019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6A39C-3339-4AB1-9B47-CEF5DECB317D}" type="slidenum">
              <a:rPr lang="nl-NL" smtClean="0"/>
              <a:t>‹#›</a:t>
            </a:fld>
            <a:endParaRPr lang="nl-NL"/>
          </a:p>
        </p:txBody>
      </p:sp>
    </p:spTree>
    <p:extLst>
      <p:ext uri="{BB962C8B-B14F-4D97-AF65-F5344CB8AC3E}">
        <p14:creationId xmlns:p14="http://schemas.microsoft.com/office/powerpoint/2010/main" val="2597061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de-DE" b="1" dirty="0">
                <a:effectLst/>
              </a:rPr>
              <a:t>1900</a:t>
            </a:r>
            <a:r>
              <a:rPr lang="de-DE" dirty="0">
                <a:effectLst/>
              </a:rPr>
              <a:t> </a:t>
            </a:r>
          </a:p>
          <a:p>
            <a:r>
              <a:rPr lang="nl-NL" i="1" dirty="0"/>
              <a:t>Eerste kerst als echtpaar</a:t>
            </a:r>
            <a:endParaRPr lang="de-DE" dirty="0">
              <a:effectLst/>
            </a:endParaRPr>
          </a:p>
          <a:p>
            <a:r>
              <a:rPr lang="nl-NL" dirty="0"/>
              <a:t>De foto toont een paar onder de kerstboom. </a:t>
            </a:r>
          </a:p>
          <a:p>
            <a:r>
              <a:rPr lang="nl-NL" dirty="0"/>
              <a:t>Hij, feestelijk gekleed in een jas en een vlinderdas, hield een lange pijp in zijn hand. </a:t>
            </a:r>
          </a:p>
          <a:p>
            <a:r>
              <a:rPr lang="nl-NL" dirty="0"/>
              <a:t>Zij houdt de kat </a:t>
            </a:r>
            <a:r>
              <a:rPr lang="nl-NL" dirty="0" err="1"/>
              <a:t>Mietz</a:t>
            </a:r>
            <a:r>
              <a:rPr lang="nl-NL" dirty="0"/>
              <a:t> op haar schoot. </a:t>
            </a:r>
          </a:p>
          <a:p>
            <a:r>
              <a:rPr lang="nl-NL" dirty="0"/>
              <a:t>"Essen, kerst 1900" staat hieronder. </a:t>
            </a:r>
          </a:p>
          <a:p>
            <a:r>
              <a:rPr lang="nl-NL" dirty="0"/>
              <a:t>Tussen 1900 en 1942 registreerden Richard Wagner en zijn vrouw Anna bijna elk jaar zo'n feestelijke foto met een cadeaulijst om het als een wenskaart naar vrienden te sturen.</a:t>
            </a:r>
            <a:br>
              <a:rPr lang="nl-NL" dirty="0"/>
            </a:br>
            <a:r>
              <a:rPr lang="nl-NL" dirty="0"/>
              <a:t>De serie is een plezier voor oplettende kijkers en een uitkomst voor historici. Vooral de microkosmos onder de kerstboom zegt veel over gezinnen in Duitsland de eerste vier decennia van de 20e eeuw: een tijd die werd gekenmerkt door twee oorlogen, politieke omwentelingen, de inflatie, de wereldwijde economische crisis - maar ook technologische innovaties die zijn weg vonden naar het huishouden van de Wagner.</a:t>
            </a:r>
          </a:p>
          <a:p>
            <a:endParaRPr lang="nl-NL" dirty="0"/>
          </a:p>
        </p:txBody>
      </p:sp>
      <p:sp>
        <p:nvSpPr>
          <p:cNvPr id="4" name="Tijdelijke aanduiding voor dianummer 3"/>
          <p:cNvSpPr>
            <a:spLocks noGrp="1"/>
          </p:cNvSpPr>
          <p:nvPr>
            <p:ph type="sldNum" sz="quarter" idx="10"/>
          </p:nvPr>
        </p:nvSpPr>
        <p:spPr/>
        <p:txBody>
          <a:bodyPr/>
          <a:lstStyle/>
          <a:p>
            <a:fld id="{8B46A39C-3339-4AB1-9B47-CEF5DECB317D}" type="slidenum">
              <a:rPr lang="nl-NL" smtClean="0"/>
              <a:t>4</a:t>
            </a:fld>
            <a:endParaRPr lang="nl-NL"/>
          </a:p>
        </p:txBody>
      </p:sp>
    </p:spTree>
    <p:extLst>
      <p:ext uri="{BB962C8B-B14F-4D97-AF65-F5344CB8AC3E}">
        <p14:creationId xmlns:p14="http://schemas.microsoft.com/office/powerpoint/2010/main" val="1160377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1935</a:t>
            </a:r>
          </a:p>
          <a:p>
            <a:r>
              <a:rPr lang="nl-NL" i="0" dirty="0"/>
              <a:t>De welvaart neemt toe: de elektrische kachel is nieuw.</a:t>
            </a:r>
          </a:p>
          <a:p>
            <a:r>
              <a:rPr lang="nl-NL" i="0" dirty="0"/>
              <a:t>Ook de</a:t>
            </a:r>
            <a:r>
              <a:rPr lang="nl-NL" i="0" baseline="0" dirty="0"/>
              <a:t> ouderdom wordt steeds beter zichtbaar.</a:t>
            </a:r>
            <a:endParaRPr lang="nl-NL" i="0" dirty="0"/>
          </a:p>
        </p:txBody>
      </p:sp>
      <p:sp>
        <p:nvSpPr>
          <p:cNvPr id="4" name="Tijdelijke aanduiding voor dianummer 3"/>
          <p:cNvSpPr>
            <a:spLocks noGrp="1"/>
          </p:cNvSpPr>
          <p:nvPr>
            <p:ph type="sldNum" sz="quarter" idx="10"/>
          </p:nvPr>
        </p:nvSpPr>
        <p:spPr/>
        <p:txBody>
          <a:bodyPr/>
          <a:lstStyle/>
          <a:p>
            <a:fld id="{8B46A39C-3339-4AB1-9B47-CEF5DECB317D}" type="slidenum">
              <a:rPr lang="nl-NL" smtClean="0"/>
              <a:t>14</a:t>
            </a:fld>
            <a:endParaRPr lang="nl-NL"/>
          </a:p>
        </p:txBody>
      </p:sp>
    </p:spTree>
    <p:extLst>
      <p:ext uri="{BB962C8B-B14F-4D97-AF65-F5344CB8AC3E}">
        <p14:creationId xmlns:p14="http://schemas.microsoft.com/office/powerpoint/2010/main" val="667239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de-DE" b="1" dirty="0">
                <a:effectLst/>
              </a:rPr>
              <a:t>1937</a:t>
            </a:r>
            <a:r>
              <a:rPr lang="de-DE"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jaar betalen de </a:t>
            </a:r>
            <a:r>
              <a:rPr lang="nl-NL" dirty="0" err="1"/>
              <a:t>Wagners</a:t>
            </a:r>
            <a:r>
              <a:rPr lang="nl-NL" dirty="0"/>
              <a:t> naast een naaidoos en een broodsnijmachine ook een "</a:t>
            </a:r>
            <a:r>
              <a:rPr lang="de-DE" b="1" dirty="0">
                <a:effectLst/>
              </a:rPr>
              <a:t>Volksempfänger</a:t>
            </a:r>
            <a:r>
              <a:rPr lang="nl-NL" dirty="0"/>
              <a:t>", model VE 301. Het was natuurlijk niet de eerste radio van Richard Wagner, altijd geïnteresseerd in technische innovaties. Maar de afgelopen jaren zijn de prijzen voor de apparaten snel gedaald. Ook omdat de nazi's de radio begrepen als een belangrijk spreekbuis om hun propaganda-toespraak in de huiskamer te sturen.</a:t>
            </a:r>
            <a:br>
              <a:rPr lang="nl-NL" dirty="0"/>
            </a:br>
            <a:r>
              <a:rPr lang="nl-NL" dirty="0"/>
              <a:t>De "</a:t>
            </a:r>
            <a:r>
              <a:rPr lang="de-DE" dirty="0">
                <a:effectLst/>
              </a:rPr>
              <a:t>Dr. Goebbels-Rundfunk-Spende</a:t>
            </a:r>
            <a:r>
              <a:rPr lang="nl-NL" dirty="0"/>
              <a:t>" zorgde er bijvoorbeeld voor dat op 19 december 1937 "behoeftige slachtoffers van oorlog en werk" radio's kregen.</a:t>
            </a:r>
          </a:p>
          <a:p>
            <a:endParaRPr lang="de-DE" dirty="0">
              <a:effectLst/>
            </a:endParaRPr>
          </a:p>
          <a:p>
            <a:endParaRPr lang="nl-NL" dirty="0"/>
          </a:p>
        </p:txBody>
      </p:sp>
      <p:sp>
        <p:nvSpPr>
          <p:cNvPr id="4" name="Tijdelijke aanduiding voor dianummer 3"/>
          <p:cNvSpPr>
            <a:spLocks noGrp="1"/>
          </p:cNvSpPr>
          <p:nvPr>
            <p:ph type="sldNum" sz="quarter" idx="10"/>
          </p:nvPr>
        </p:nvSpPr>
        <p:spPr/>
        <p:txBody>
          <a:bodyPr/>
          <a:lstStyle/>
          <a:p>
            <a:fld id="{8B46A39C-3339-4AB1-9B47-CEF5DECB317D}" type="slidenum">
              <a:rPr lang="nl-NL" smtClean="0"/>
              <a:t>15</a:t>
            </a:fld>
            <a:endParaRPr lang="nl-NL"/>
          </a:p>
        </p:txBody>
      </p:sp>
    </p:spTree>
    <p:extLst>
      <p:ext uri="{BB962C8B-B14F-4D97-AF65-F5344CB8AC3E}">
        <p14:creationId xmlns:p14="http://schemas.microsoft.com/office/powerpoint/2010/main" val="2615244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de-DE" b="1" dirty="0">
                <a:effectLst/>
              </a:rPr>
              <a:t>1940</a:t>
            </a:r>
            <a:r>
              <a:rPr lang="de-DE"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Bijna uitdagend is de opgewektheid die het stel Wagner op deze foto laat zien. Een tweede keer moeten ze kerst doorbrengen in een winterjas. En dat niet alleen: nachtaanvallen door de Britse bommenwerpers brengen de Tweede Wereldoorlog rechtstreeks naar de deur van het paar. Een paar dagen voor kerst</a:t>
            </a:r>
            <a:r>
              <a:rPr lang="nl-NL" baseline="0" dirty="0"/>
              <a:t> </a:t>
            </a:r>
            <a:r>
              <a:rPr lang="nl-NL" dirty="0"/>
              <a:t>werd de kathedraal van Berlijn geraakt en zwaar beschadigd. Ook mogen de kaarsen op deze kerstavond niet erg lang hebben gebrand. Op kerstavond moest tussen 16:49 en (de volgende</a:t>
            </a:r>
            <a:r>
              <a:rPr lang="nl-NL" baseline="0" dirty="0"/>
              <a:t> ochtend) </a:t>
            </a:r>
            <a:r>
              <a:rPr lang="nl-NL" dirty="0"/>
              <a:t>9:11 alles verdonkerd worden volgens "Berliner </a:t>
            </a:r>
            <a:r>
              <a:rPr lang="nl-NL" dirty="0" err="1"/>
              <a:t>Lokal-Anzeiger</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8B46A39C-3339-4AB1-9B47-CEF5DECB317D}" type="slidenum">
              <a:rPr lang="nl-NL" smtClean="0"/>
              <a:t>17</a:t>
            </a:fld>
            <a:endParaRPr lang="nl-NL"/>
          </a:p>
        </p:txBody>
      </p:sp>
    </p:spTree>
    <p:extLst>
      <p:ext uri="{BB962C8B-B14F-4D97-AF65-F5344CB8AC3E}">
        <p14:creationId xmlns:p14="http://schemas.microsoft.com/office/powerpoint/2010/main" val="2855044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de-DE" b="1" dirty="0">
                <a:effectLst/>
              </a:rPr>
              <a:t>1942</a:t>
            </a:r>
            <a:r>
              <a:rPr lang="de-DE"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is de vierde </a:t>
            </a:r>
            <a:r>
              <a:rPr lang="nl-NL" dirty="0" err="1"/>
              <a:t>oorlogswinter</a:t>
            </a:r>
            <a:r>
              <a:rPr lang="nl-NL" dirty="0"/>
              <a:t>. Terwijl in andere Berlijnse families de toewijzing van kaarsen zo strak is dat lampen gemaakt zijn van </a:t>
            </a:r>
            <a:r>
              <a:rPr lang="nl-NL" dirty="0" err="1"/>
              <a:t>wasresten</a:t>
            </a:r>
            <a:r>
              <a:rPr lang="nl-NL" dirty="0"/>
              <a:t> die geïmproviseerd zijn, lijkt het erop dat de </a:t>
            </a:r>
            <a:r>
              <a:rPr lang="nl-NL" dirty="0" err="1"/>
              <a:t>Wagners</a:t>
            </a:r>
            <a:r>
              <a:rPr lang="nl-NL" dirty="0"/>
              <a:t> nog steeds goed gaat met hun elektrische kerstverlichting.</a:t>
            </a:r>
            <a:br>
              <a:rPr lang="nl-NL" dirty="0"/>
            </a:br>
            <a:r>
              <a:rPr lang="nl-NL" dirty="0"/>
              <a:t>Maar zonder een spoor, de oorlog is hen ook niet gepasseerd: in vergelijking met het feest van 1940 zijn de twee sterk vermagerd. Vooral Anna Wagner ziet er verwilderd uit. Het is de laatste kerstfoto van het stel.</a:t>
            </a:r>
            <a:br>
              <a:rPr lang="nl-NL" dirty="0"/>
            </a:br>
            <a:endParaRPr lang="nl-NL" dirty="0"/>
          </a:p>
        </p:txBody>
      </p:sp>
      <p:sp>
        <p:nvSpPr>
          <p:cNvPr id="4" name="Tijdelijke aanduiding voor dianummer 3"/>
          <p:cNvSpPr>
            <a:spLocks noGrp="1"/>
          </p:cNvSpPr>
          <p:nvPr>
            <p:ph type="sldNum" sz="quarter" idx="10"/>
          </p:nvPr>
        </p:nvSpPr>
        <p:spPr/>
        <p:txBody>
          <a:bodyPr/>
          <a:lstStyle/>
          <a:p>
            <a:fld id="{8B46A39C-3339-4AB1-9B47-CEF5DECB317D}" type="slidenum">
              <a:rPr lang="nl-NL" smtClean="0"/>
              <a:t>18</a:t>
            </a:fld>
            <a:endParaRPr lang="nl-NL"/>
          </a:p>
        </p:txBody>
      </p:sp>
    </p:spTree>
    <p:extLst>
      <p:ext uri="{BB962C8B-B14F-4D97-AF65-F5344CB8AC3E}">
        <p14:creationId xmlns:p14="http://schemas.microsoft.com/office/powerpoint/2010/main" val="204395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De laatste foto van Anna, gemaakt op 24 juni 1945. Anna is dan 71 jaar oud. De oorlog is net voorbij, maar heeft voor haar te lang geduurd, de voedselschaarste is haar aan te zien. Ze woog nog maar 80 pond, mét kleren ('bruto', in de eigenaardige humor van Richard).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Op 23 augustus 1945 sterft Anna op de leeftijd van 71 jaar volgens het register van de begraafplaats administratie door</a:t>
            </a:r>
            <a:r>
              <a:rPr lang="nl-NL" i="0" baseline="0" dirty="0"/>
              <a:t> “te snelle vermagering</a:t>
            </a:r>
            <a:r>
              <a:rPr lang="nl-NL" i="0" dirty="0"/>
              <a:t>". Ze werd</a:t>
            </a:r>
            <a:r>
              <a:rPr lang="nl-NL" i="0" baseline="0" dirty="0"/>
              <a:t> </a:t>
            </a:r>
            <a:r>
              <a:rPr lang="nl-NL" i="0" dirty="0"/>
              <a:t>begraven in een massagraf. Richard Wagner overleefde zijn vrouw gedurende vijf jaar.</a:t>
            </a:r>
            <a:r>
              <a:rPr lang="nl-NL" i="0" baseline="0" dirty="0"/>
              <a:t> </a:t>
            </a:r>
            <a:r>
              <a:rPr lang="nl-NL" i="0" dirty="0"/>
              <a:t>Richard overleed enkele weken voor Kerst 1950. Hij werd 77 jaar.</a:t>
            </a:r>
          </a:p>
          <a:p>
            <a:endParaRPr lang="nl-NL" dirty="0"/>
          </a:p>
        </p:txBody>
      </p:sp>
      <p:sp>
        <p:nvSpPr>
          <p:cNvPr id="4" name="Tijdelijke aanduiding voor dianummer 3"/>
          <p:cNvSpPr>
            <a:spLocks noGrp="1"/>
          </p:cNvSpPr>
          <p:nvPr>
            <p:ph type="sldNum" sz="quarter" idx="10"/>
          </p:nvPr>
        </p:nvSpPr>
        <p:spPr/>
        <p:txBody>
          <a:bodyPr/>
          <a:lstStyle/>
          <a:p>
            <a:fld id="{8B46A39C-3339-4AB1-9B47-CEF5DECB317D}" type="slidenum">
              <a:rPr lang="nl-NL" smtClean="0"/>
              <a:t>19</a:t>
            </a:fld>
            <a:endParaRPr lang="nl-NL"/>
          </a:p>
        </p:txBody>
      </p:sp>
    </p:spTree>
    <p:extLst>
      <p:ext uri="{BB962C8B-B14F-4D97-AF65-F5344CB8AC3E}">
        <p14:creationId xmlns:p14="http://schemas.microsoft.com/office/powerpoint/2010/main" val="3458843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1901</a:t>
            </a:r>
          </a:p>
        </p:txBody>
      </p:sp>
      <p:sp>
        <p:nvSpPr>
          <p:cNvPr id="4" name="Tijdelijke aanduiding voor dianummer 3"/>
          <p:cNvSpPr>
            <a:spLocks noGrp="1"/>
          </p:cNvSpPr>
          <p:nvPr>
            <p:ph type="sldNum" sz="quarter" idx="10"/>
          </p:nvPr>
        </p:nvSpPr>
        <p:spPr/>
        <p:txBody>
          <a:bodyPr/>
          <a:lstStyle/>
          <a:p>
            <a:fld id="{8B46A39C-3339-4AB1-9B47-CEF5DECB317D}" type="slidenum">
              <a:rPr lang="nl-NL" smtClean="0"/>
              <a:t>5</a:t>
            </a:fld>
            <a:endParaRPr lang="nl-NL"/>
          </a:p>
        </p:txBody>
      </p:sp>
    </p:spTree>
    <p:extLst>
      <p:ext uri="{BB962C8B-B14F-4D97-AF65-F5344CB8AC3E}">
        <p14:creationId xmlns:p14="http://schemas.microsoft.com/office/powerpoint/2010/main" val="396350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de-DE" b="1" dirty="0">
                <a:effectLst/>
              </a:rPr>
              <a:t>1908</a:t>
            </a:r>
            <a:r>
              <a:rPr lang="de-DE"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Richard Wagner was een spoorwegofficier en begon zijn carrière als bedrijfssecretaris.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Zijn hobby</a:t>
            </a:r>
            <a:r>
              <a:rPr lang="nl-NL" baseline="0" dirty="0"/>
              <a:t> was </a:t>
            </a:r>
            <a:r>
              <a:rPr lang="nl-NL" dirty="0"/>
              <a:t>fotografie.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foto's zijn gemaakt met een platte deltacamera van het Weense bedrijf </a:t>
            </a:r>
            <a:r>
              <a:rPr lang="nl-NL" dirty="0" err="1"/>
              <a:t>Wachtl</a:t>
            </a:r>
            <a:r>
              <a:rPr lang="nl-NL" dirty="0"/>
              <a:t>. Rond 1900 kostte zo'n camera ongeveer 240 mark - ongeveer een maandloon.</a:t>
            </a:r>
            <a:br>
              <a:rPr lang="nl-NL" dirty="0"/>
            </a:br>
            <a:r>
              <a:rPr lang="nl-NL" dirty="0"/>
              <a:t>Anna Wagner kreeg dit jaar een bijzonder rijk geschenk. Ze pronkt trots met haar nieuwe outfits op de foto: jas, kanten blouse, rok en een nogal vreemd uitziende hoed, die op dat moment echter in de mode was.</a:t>
            </a:r>
            <a:br>
              <a:rPr lang="nl-NL" dirty="0"/>
            </a:br>
            <a:r>
              <a:rPr lang="nl-NL" dirty="0"/>
              <a:t>1908 was het laatste jaar dat de </a:t>
            </a:r>
            <a:r>
              <a:rPr lang="nl-NL" dirty="0" err="1"/>
              <a:t>Wagners</a:t>
            </a:r>
            <a:r>
              <a:rPr lang="nl-NL" dirty="0"/>
              <a:t> in Essen doorbrachten. Het jaar daarop verhuisden ze naar Berlijn.</a:t>
            </a:r>
          </a:p>
          <a:p>
            <a:endParaRPr lang="de-DE" dirty="0">
              <a:effectLst/>
            </a:endParaRPr>
          </a:p>
          <a:p>
            <a:endParaRPr lang="nl-NL" dirty="0"/>
          </a:p>
        </p:txBody>
      </p:sp>
      <p:sp>
        <p:nvSpPr>
          <p:cNvPr id="4" name="Tijdelijke aanduiding voor dianummer 3"/>
          <p:cNvSpPr>
            <a:spLocks noGrp="1"/>
          </p:cNvSpPr>
          <p:nvPr>
            <p:ph type="sldNum" sz="quarter" idx="10"/>
          </p:nvPr>
        </p:nvSpPr>
        <p:spPr/>
        <p:txBody>
          <a:bodyPr/>
          <a:lstStyle/>
          <a:p>
            <a:fld id="{8B46A39C-3339-4AB1-9B47-CEF5DECB317D}" type="slidenum">
              <a:rPr lang="nl-NL" smtClean="0"/>
              <a:t>6</a:t>
            </a:fld>
            <a:endParaRPr lang="nl-NL"/>
          </a:p>
        </p:txBody>
      </p:sp>
    </p:spTree>
    <p:extLst>
      <p:ext uri="{BB962C8B-B14F-4D97-AF65-F5344CB8AC3E}">
        <p14:creationId xmlns:p14="http://schemas.microsoft.com/office/powerpoint/2010/main" val="67746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1912</a:t>
            </a:r>
          </a:p>
        </p:txBody>
      </p:sp>
      <p:sp>
        <p:nvSpPr>
          <p:cNvPr id="4" name="Tijdelijke aanduiding voor dianummer 3"/>
          <p:cNvSpPr>
            <a:spLocks noGrp="1"/>
          </p:cNvSpPr>
          <p:nvPr>
            <p:ph type="sldNum" sz="quarter" idx="10"/>
          </p:nvPr>
        </p:nvSpPr>
        <p:spPr/>
        <p:txBody>
          <a:bodyPr/>
          <a:lstStyle/>
          <a:p>
            <a:fld id="{8B46A39C-3339-4AB1-9B47-CEF5DECB317D}" type="slidenum">
              <a:rPr lang="nl-NL" smtClean="0"/>
              <a:t>7</a:t>
            </a:fld>
            <a:endParaRPr lang="nl-NL"/>
          </a:p>
        </p:txBody>
      </p:sp>
    </p:spTree>
    <p:extLst>
      <p:ext uri="{BB962C8B-B14F-4D97-AF65-F5344CB8AC3E}">
        <p14:creationId xmlns:p14="http://schemas.microsoft.com/office/powerpoint/2010/main" val="226475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de-DE" b="1" dirty="0">
                <a:effectLst/>
              </a:rPr>
              <a:t>1915</a:t>
            </a:r>
            <a:r>
              <a:rPr lang="de-DE"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Richard Wagner is al te oud aan het begin van de Eerste Wereldoorlog in 1914 om ingeschakeld</a:t>
            </a:r>
            <a:r>
              <a:rPr lang="nl-NL" baseline="0" dirty="0"/>
              <a:t> te worden in de strijd</a:t>
            </a:r>
            <a:r>
              <a:rPr lang="nl-NL" dirty="0"/>
              <a:t>. Hij volgt echter de gevechten met grote belangstelling, zoals de kaart van Europa laat zien, waarop de troepenbewegingen worden vastgelegd.</a:t>
            </a:r>
            <a:br>
              <a:rPr lang="nl-NL" dirty="0"/>
            </a:br>
            <a:r>
              <a:rPr lang="nl-NL" dirty="0"/>
              <a:t>In de tweede winter van de oorlog worden levensmiddelen gerantsoeneerd, in sommige Berlijnse voorsteden zijn er rellen in de winter van 1915 als gevolg van voedseltekorten. Hoewel veel levensmiddelen al op de bon waren, net als kleding, petroleum en kolen, wisten de </a:t>
            </a:r>
            <a:r>
              <a:rPr lang="nl-NL" dirty="0" err="1"/>
              <a:t>Wagners</a:t>
            </a:r>
            <a:r>
              <a:rPr lang="nl-NL" dirty="0"/>
              <a:t> nog een </a:t>
            </a:r>
            <a:r>
              <a:rPr lang="nl-NL" dirty="0" err="1"/>
              <a:t>goedvoorziene</a:t>
            </a:r>
            <a:r>
              <a:rPr lang="nl-NL" dirty="0"/>
              <a:t> kerstdis in te richten met taart, appels, drank en worst. Met het wat zonderlinge gevoel voor humor dat ook op andere foto's af en toe opduikt, hebben ze vlak bij het mandje eieren en de schaal met worst een kaartje met 'Hongersnood' opgehangen.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ambtenaar beschouwt rellen</a:t>
            </a:r>
            <a:r>
              <a:rPr lang="nl-NL" baseline="0" dirty="0"/>
              <a:t> </a:t>
            </a:r>
            <a:r>
              <a:rPr lang="nl-NL" dirty="0"/>
              <a:t>van protest kennelijk als niet-patriottisch en verbergt een sarcastische opmerking in dit schilderij: "Hongersnood" staat op het kleine bordje naast de kom met worstjes en de mand met eieren.</a:t>
            </a:r>
          </a:p>
          <a:p>
            <a:br>
              <a:rPr lang="nl-NL" dirty="0"/>
            </a:br>
            <a:endParaRPr lang="de-DE" dirty="0">
              <a:effectLst/>
            </a:endParaRPr>
          </a:p>
          <a:p>
            <a:endParaRPr lang="nl-NL" dirty="0"/>
          </a:p>
        </p:txBody>
      </p:sp>
      <p:sp>
        <p:nvSpPr>
          <p:cNvPr id="4" name="Tijdelijke aanduiding voor dianummer 3"/>
          <p:cNvSpPr>
            <a:spLocks noGrp="1"/>
          </p:cNvSpPr>
          <p:nvPr>
            <p:ph type="sldNum" sz="quarter" idx="10"/>
          </p:nvPr>
        </p:nvSpPr>
        <p:spPr/>
        <p:txBody>
          <a:bodyPr/>
          <a:lstStyle/>
          <a:p>
            <a:fld id="{8B46A39C-3339-4AB1-9B47-CEF5DECB317D}" type="slidenum">
              <a:rPr lang="nl-NL" smtClean="0"/>
              <a:t>8</a:t>
            </a:fld>
            <a:endParaRPr lang="nl-NL"/>
          </a:p>
        </p:txBody>
      </p:sp>
    </p:spTree>
    <p:extLst>
      <p:ext uri="{BB962C8B-B14F-4D97-AF65-F5344CB8AC3E}">
        <p14:creationId xmlns:p14="http://schemas.microsoft.com/office/powerpoint/2010/main" val="445445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de-DE" b="1" dirty="0">
                <a:effectLst/>
              </a:rPr>
              <a:t>1917</a:t>
            </a:r>
            <a:r>
              <a:rPr lang="de-DE"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Terwijl de </a:t>
            </a:r>
            <a:r>
              <a:rPr lang="nl-NL" dirty="0" err="1"/>
              <a:t>Wagners</a:t>
            </a:r>
            <a:r>
              <a:rPr lang="nl-NL" dirty="0"/>
              <a:t> nog steeds goed werden bevoorraad in de beruchte koolraapwinter van 1916, werden ze in het vierde oorlogsjaar opgenomen in de effecten van rantsoenering: "Kerstmis 1917 in het geval van kolengebrek" staat onder deze afbeelding. Toegang tot kolen, gas en stookolie is beperkt, dus de </a:t>
            </a:r>
            <a:r>
              <a:rPr lang="nl-NL" dirty="0" err="1"/>
              <a:t>Wagners</a:t>
            </a:r>
            <a:r>
              <a:rPr lang="nl-NL" dirty="0"/>
              <a:t> brengen het feest door in dikke winterjassen.</a:t>
            </a:r>
            <a:br>
              <a:rPr lang="nl-NL" dirty="0"/>
            </a:br>
            <a:r>
              <a:rPr lang="nl-NL" dirty="0"/>
              <a:t>Zelfs de grote houten kist op de voorgrond is een teken van gebrek. Het is een zogenaamde </a:t>
            </a:r>
            <a:r>
              <a:rPr lang="nl-NL" dirty="0" err="1"/>
              <a:t>hooibox</a:t>
            </a:r>
            <a:r>
              <a:rPr lang="nl-NL" dirty="0"/>
              <a:t> (</a:t>
            </a:r>
            <a:r>
              <a:rPr lang="nl-NL" dirty="0" err="1"/>
              <a:t>kookbox</a:t>
            </a:r>
            <a:r>
              <a:rPr lang="nl-NL" dirty="0"/>
              <a:t>): een thermisch geïsoleerde container waarin verwarmd voedsel op de kachel wordt geplaatst, zodat het kan worden gegaard zonder verdere warmte-inbreng.</a:t>
            </a:r>
          </a:p>
          <a:p>
            <a:endParaRPr lang="nl-NL" dirty="0"/>
          </a:p>
          <a:p>
            <a:r>
              <a:rPr lang="nl-NL" dirty="0"/>
              <a:t>De kaart met Duitse troepenbewegingen is weg. </a:t>
            </a:r>
          </a:p>
          <a:p>
            <a:r>
              <a:rPr lang="nl-NL" dirty="0"/>
              <a:t>Er branden geen kaarsen in de boom. </a:t>
            </a:r>
          </a:p>
          <a:p>
            <a:r>
              <a:rPr lang="nl-NL" dirty="0"/>
              <a:t>Richard draagt de pantoffels die het jaar tevoren tussen de kerstgeschenken stonden. </a:t>
            </a:r>
          </a:p>
          <a:p>
            <a:r>
              <a:rPr lang="nl-NL" dirty="0"/>
              <a:t>In zijn haar zijn de eerste stroken grijs verschenen. </a:t>
            </a:r>
          </a:p>
        </p:txBody>
      </p:sp>
      <p:sp>
        <p:nvSpPr>
          <p:cNvPr id="4" name="Tijdelijke aanduiding voor dianummer 3"/>
          <p:cNvSpPr>
            <a:spLocks noGrp="1"/>
          </p:cNvSpPr>
          <p:nvPr>
            <p:ph type="sldNum" sz="quarter" idx="10"/>
          </p:nvPr>
        </p:nvSpPr>
        <p:spPr/>
        <p:txBody>
          <a:bodyPr/>
          <a:lstStyle/>
          <a:p>
            <a:fld id="{8B46A39C-3339-4AB1-9B47-CEF5DECB317D}" type="slidenum">
              <a:rPr lang="nl-NL" smtClean="0"/>
              <a:t>9</a:t>
            </a:fld>
            <a:endParaRPr lang="nl-NL"/>
          </a:p>
        </p:txBody>
      </p:sp>
    </p:spTree>
    <p:extLst>
      <p:ext uri="{BB962C8B-B14F-4D97-AF65-F5344CB8AC3E}">
        <p14:creationId xmlns:p14="http://schemas.microsoft.com/office/powerpoint/2010/main" val="1862990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de-DE" b="1" dirty="0">
                <a:effectLst/>
              </a:rPr>
              <a:t>1924</a:t>
            </a:r>
            <a:endParaRPr lang="nl-NL" dirty="0"/>
          </a:p>
          <a:p>
            <a:r>
              <a:rPr lang="nl-NL" dirty="0"/>
              <a:t>Na de Eerste Wereldoorlog stortte Duitsland zich in een inflatie die Richard Wagner ertoe bracht de prijzen voor elk geschenk op de achterkant van de kaart te noteren. Tussen 1921 en 1922 steeg de prijs van een reep chocola van 7,50 Mark naar 500 Mark en kostte een kerstspar 350 Mark in plaats van 12 Mark.</a:t>
            </a:r>
            <a:br>
              <a:rPr lang="nl-NL" dirty="0"/>
            </a:br>
            <a:r>
              <a:rPr lang="nl-NL" dirty="0"/>
              <a:t>In 1924 was de situatie enigszins hersteld. Dit jaar presenteerden de </a:t>
            </a:r>
            <a:r>
              <a:rPr lang="nl-NL" dirty="0" err="1"/>
              <a:t>Wagners</a:t>
            </a:r>
            <a:r>
              <a:rPr lang="nl-NL" dirty="0"/>
              <a:t> hun vrienden hun kerstcadeaus. Daarnaast was er nog een echt gouden "</a:t>
            </a:r>
            <a:r>
              <a:rPr lang="nl-NL" dirty="0" err="1"/>
              <a:t>Klunker</a:t>
            </a:r>
            <a:r>
              <a:rPr lang="nl-NL" dirty="0"/>
              <a:t>" voor 8,75 Mark en een flesje "Dr. </a:t>
            </a:r>
            <a:r>
              <a:rPr lang="nl-NL" dirty="0" err="1"/>
              <a:t>Twisted</a:t>
            </a:r>
            <a:r>
              <a:rPr lang="nl-NL" dirty="0"/>
              <a:t> </a:t>
            </a:r>
            <a:r>
              <a:rPr lang="nl-NL" dirty="0" err="1"/>
              <a:t>Birkenwasser</a:t>
            </a:r>
            <a:r>
              <a:rPr lang="nl-NL" dirty="0"/>
              <a:t>" voor Anna, een ontspannend hoofdmassage water voor mensen die spiritueel werken.</a:t>
            </a:r>
          </a:p>
        </p:txBody>
      </p:sp>
      <p:sp>
        <p:nvSpPr>
          <p:cNvPr id="4" name="Tijdelijke aanduiding voor dianummer 3"/>
          <p:cNvSpPr>
            <a:spLocks noGrp="1"/>
          </p:cNvSpPr>
          <p:nvPr>
            <p:ph type="sldNum" sz="quarter" idx="10"/>
          </p:nvPr>
        </p:nvSpPr>
        <p:spPr/>
        <p:txBody>
          <a:bodyPr/>
          <a:lstStyle/>
          <a:p>
            <a:fld id="{8B46A39C-3339-4AB1-9B47-CEF5DECB317D}" type="slidenum">
              <a:rPr lang="nl-NL" smtClean="0"/>
              <a:t>10</a:t>
            </a:fld>
            <a:endParaRPr lang="nl-NL"/>
          </a:p>
        </p:txBody>
      </p:sp>
    </p:spTree>
    <p:extLst>
      <p:ext uri="{BB962C8B-B14F-4D97-AF65-F5344CB8AC3E}">
        <p14:creationId xmlns:p14="http://schemas.microsoft.com/office/powerpoint/2010/main" val="258180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a:t>1927</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jaar kwam er elektriciteit</a:t>
            </a:r>
            <a:r>
              <a:rPr lang="nl-NL" baseline="0" dirty="0"/>
              <a:t> in het huis van de </a:t>
            </a:r>
            <a:r>
              <a:rPr lang="nl-NL" baseline="0" dirty="0" err="1"/>
              <a:t>Wagners</a:t>
            </a:r>
            <a:r>
              <a:rPr lang="nl-NL" baseline="0" dirty="0"/>
              <a:t>. </a:t>
            </a:r>
            <a:r>
              <a:rPr lang="nl-NL" dirty="0"/>
              <a:t>Zo wordt de boom eerst verlicht door elektrische</a:t>
            </a:r>
            <a:r>
              <a:rPr lang="nl-NL" baseline="0" dirty="0"/>
              <a:t> lichtjes</a:t>
            </a:r>
            <a:r>
              <a:rPr lang="nl-NL" dirty="0"/>
              <a:t> in plaats van kaarsen. Op de voorgrond wordt trots een stofzuiger van </a:t>
            </a:r>
            <a:r>
              <a:rPr lang="nl-NL" dirty="0" err="1"/>
              <a:t>Progress</a:t>
            </a:r>
            <a:r>
              <a:rPr lang="nl-NL" dirty="0"/>
              <a:t> gepresenteerd. Slechts een korte tijd eerder waren de huishoudelijke helpers hanteerbaarder geworden en vonden langzaam hun weg naar de appartementen - voor een flinke prijs. Terwijl de dweil, die ook dit jaar is gekocht</a:t>
            </a:r>
            <a:r>
              <a:rPr lang="nl-NL" baseline="0" dirty="0"/>
              <a:t>, nog 3,50 mark kostte. </a:t>
            </a:r>
            <a:br>
              <a:rPr lang="nl-NL" dirty="0"/>
            </a:br>
            <a:r>
              <a:rPr lang="nl-NL" dirty="0"/>
              <a:t>Het was niet het eerste of laatste elektrische gerief dat in Anna's huishouden verscheen: het jaar daarvoor had ze al een strijkijzer gekregen, later kreeg ze nog een föhn die met wat hulpstukken geschikt te maken was voor watergolven, en die ook als beddenwarmer kon dienen.</a:t>
            </a:r>
          </a:p>
          <a:p>
            <a:pPr marL="0" marR="0" lvl="0" indent="0" algn="l" defTabSz="914400" rtl="0" eaLnBrk="1" fontAlgn="auto" latinLnBrk="0" hangingPunct="1">
              <a:lnSpc>
                <a:spcPct val="100000"/>
              </a:lnSpc>
              <a:spcBef>
                <a:spcPts val="0"/>
              </a:spcBef>
              <a:spcAft>
                <a:spcPts val="0"/>
              </a:spcAft>
              <a:buClrTx/>
              <a:buSzTx/>
              <a:buFontTx/>
              <a:buNone/>
              <a:tabLst/>
              <a:defRPr/>
            </a:pPr>
            <a:br>
              <a:rPr lang="nl-NL" dirty="0"/>
            </a:br>
            <a:r>
              <a:rPr lang="nl-NL" dirty="0"/>
              <a:t>Richard begint een bril te dragen en zijn haar vertoont tekenen van grijs. </a:t>
            </a:r>
          </a:p>
          <a:p>
            <a:endParaRPr lang="nl-NL" dirty="0"/>
          </a:p>
        </p:txBody>
      </p:sp>
      <p:sp>
        <p:nvSpPr>
          <p:cNvPr id="4" name="Tijdelijke aanduiding voor dianummer 3"/>
          <p:cNvSpPr>
            <a:spLocks noGrp="1"/>
          </p:cNvSpPr>
          <p:nvPr>
            <p:ph type="sldNum" sz="quarter" idx="10"/>
          </p:nvPr>
        </p:nvSpPr>
        <p:spPr/>
        <p:txBody>
          <a:bodyPr/>
          <a:lstStyle/>
          <a:p>
            <a:fld id="{8B46A39C-3339-4AB1-9B47-CEF5DECB317D}" type="slidenum">
              <a:rPr lang="nl-NL" smtClean="0"/>
              <a:t>11</a:t>
            </a:fld>
            <a:endParaRPr lang="nl-NL"/>
          </a:p>
        </p:txBody>
      </p:sp>
    </p:spTree>
    <p:extLst>
      <p:ext uri="{BB962C8B-B14F-4D97-AF65-F5344CB8AC3E}">
        <p14:creationId xmlns:p14="http://schemas.microsoft.com/office/powerpoint/2010/main" val="422539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de-DE" b="1" dirty="0">
                <a:effectLst/>
              </a:rPr>
              <a:t>1933</a:t>
            </a:r>
            <a:r>
              <a:rPr lang="de-DE"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Kerstmis in 1933 ziet er niet hetzelfde uit met het paar als vele jaren eerder.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Blijkbaar hebben de twee een nieuw gordijn gemaakt gedurende het jaar.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Richard Wagner is nu duidelijk grijs.</a:t>
            </a:r>
            <a:br>
              <a:rPr lang="nl-NL" dirty="0"/>
            </a:br>
            <a:endParaRPr lang="nl-NL" dirty="0"/>
          </a:p>
        </p:txBody>
      </p:sp>
      <p:sp>
        <p:nvSpPr>
          <p:cNvPr id="4" name="Tijdelijke aanduiding voor dianummer 3"/>
          <p:cNvSpPr>
            <a:spLocks noGrp="1"/>
          </p:cNvSpPr>
          <p:nvPr>
            <p:ph type="sldNum" sz="quarter" idx="10"/>
          </p:nvPr>
        </p:nvSpPr>
        <p:spPr/>
        <p:txBody>
          <a:bodyPr/>
          <a:lstStyle/>
          <a:p>
            <a:fld id="{8B46A39C-3339-4AB1-9B47-CEF5DECB317D}" type="slidenum">
              <a:rPr lang="nl-NL" smtClean="0"/>
              <a:t>13</a:t>
            </a:fld>
            <a:endParaRPr lang="nl-NL"/>
          </a:p>
        </p:txBody>
      </p:sp>
    </p:spTree>
    <p:extLst>
      <p:ext uri="{BB962C8B-B14F-4D97-AF65-F5344CB8AC3E}">
        <p14:creationId xmlns:p14="http://schemas.microsoft.com/office/powerpoint/2010/main" val="502433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150A526-A6B7-40CF-8689-F6E97BE4A57A}" type="datetimeFigureOut">
              <a:rPr lang="nl-NL" smtClean="0"/>
              <a:t>4-5-2019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75E735-4E62-40F0-92EC-6782F6BD6590}" type="slidenum">
              <a:rPr lang="nl-NL" smtClean="0"/>
              <a:t>‹#›</a:t>
            </a:fld>
            <a:endParaRPr lang="nl-NL"/>
          </a:p>
        </p:txBody>
      </p:sp>
    </p:spTree>
    <p:extLst>
      <p:ext uri="{BB962C8B-B14F-4D97-AF65-F5344CB8AC3E}">
        <p14:creationId xmlns:p14="http://schemas.microsoft.com/office/powerpoint/2010/main" val="167649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150A526-A6B7-40CF-8689-F6E97BE4A57A}" type="datetimeFigureOut">
              <a:rPr lang="nl-NL" smtClean="0"/>
              <a:t>4-5-2019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75E735-4E62-40F0-92EC-6782F6BD6590}" type="slidenum">
              <a:rPr lang="nl-NL" smtClean="0"/>
              <a:t>‹#›</a:t>
            </a:fld>
            <a:endParaRPr lang="nl-NL"/>
          </a:p>
        </p:txBody>
      </p:sp>
    </p:spTree>
    <p:extLst>
      <p:ext uri="{BB962C8B-B14F-4D97-AF65-F5344CB8AC3E}">
        <p14:creationId xmlns:p14="http://schemas.microsoft.com/office/powerpoint/2010/main" val="36775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150A526-A6B7-40CF-8689-F6E97BE4A57A}" type="datetimeFigureOut">
              <a:rPr lang="nl-NL" smtClean="0"/>
              <a:t>4-5-2019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75E735-4E62-40F0-92EC-6782F6BD6590}" type="slidenum">
              <a:rPr lang="nl-NL" smtClean="0"/>
              <a:t>‹#›</a:t>
            </a:fld>
            <a:endParaRPr lang="nl-NL"/>
          </a:p>
        </p:txBody>
      </p:sp>
    </p:spTree>
    <p:extLst>
      <p:ext uri="{BB962C8B-B14F-4D97-AF65-F5344CB8AC3E}">
        <p14:creationId xmlns:p14="http://schemas.microsoft.com/office/powerpoint/2010/main" val="41239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150A526-A6B7-40CF-8689-F6E97BE4A57A}" type="datetimeFigureOut">
              <a:rPr lang="nl-NL" smtClean="0"/>
              <a:t>4-5-2019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75E735-4E62-40F0-92EC-6782F6BD6590}" type="slidenum">
              <a:rPr lang="nl-NL" smtClean="0"/>
              <a:t>‹#›</a:t>
            </a:fld>
            <a:endParaRPr lang="nl-NL"/>
          </a:p>
        </p:txBody>
      </p:sp>
    </p:spTree>
    <p:extLst>
      <p:ext uri="{BB962C8B-B14F-4D97-AF65-F5344CB8AC3E}">
        <p14:creationId xmlns:p14="http://schemas.microsoft.com/office/powerpoint/2010/main" val="226110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A150A526-A6B7-40CF-8689-F6E97BE4A57A}" type="datetimeFigureOut">
              <a:rPr lang="nl-NL" smtClean="0"/>
              <a:t>4-5-2019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75E735-4E62-40F0-92EC-6782F6BD6590}" type="slidenum">
              <a:rPr lang="nl-NL" smtClean="0"/>
              <a:t>‹#›</a:t>
            </a:fld>
            <a:endParaRPr lang="nl-NL"/>
          </a:p>
        </p:txBody>
      </p:sp>
    </p:spTree>
    <p:extLst>
      <p:ext uri="{BB962C8B-B14F-4D97-AF65-F5344CB8AC3E}">
        <p14:creationId xmlns:p14="http://schemas.microsoft.com/office/powerpoint/2010/main" val="1577007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150A526-A6B7-40CF-8689-F6E97BE4A57A}" type="datetimeFigureOut">
              <a:rPr lang="nl-NL" smtClean="0"/>
              <a:t>4-5-2019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D75E735-4E62-40F0-92EC-6782F6BD6590}" type="slidenum">
              <a:rPr lang="nl-NL" smtClean="0"/>
              <a:t>‹#›</a:t>
            </a:fld>
            <a:endParaRPr lang="nl-NL"/>
          </a:p>
        </p:txBody>
      </p:sp>
    </p:spTree>
    <p:extLst>
      <p:ext uri="{BB962C8B-B14F-4D97-AF65-F5344CB8AC3E}">
        <p14:creationId xmlns:p14="http://schemas.microsoft.com/office/powerpoint/2010/main" val="227088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150A526-A6B7-40CF-8689-F6E97BE4A57A}" type="datetimeFigureOut">
              <a:rPr lang="nl-NL" smtClean="0"/>
              <a:t>4-5-2019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D75E735-4E62-40F0-92EC-6782F6BD6590}" type="slidenum">
              <a:rPr lang="nl-NL" smtClean="0"/>
              <a:t>‹#›</a:t>
            </a:fld>
            <a:endParaRPr lang="nl-NL"/>
          </a:p>
        </p:txBody>
      </p:sp>
    </p:spTree>
    <p:extLst>
      <p:ext uri="{BB962C8B-B14F-4D97-AF65-F5344CB8AC3E}">
        <p14:creationId xmlns:p14="http://schemas.microsoft.com/office/powerpoint/2010/main" val="2997227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150A526-A6B7-40CF-8689-F6E97BE4A57A}" type="datetimeFigureOut">
              <a:rPr lang="nl-NL" smtClean="0"/>
              <a:t>4-5-2019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D75E735-4E62-40F0-92EC-6782F6BD6590}" type="slidenum">
              <a:rPr lang="nl-NL" smtClean="0"/>
              <a:t>‹#›</a:t>
            </a:fld>
            <a:endParaRPr lang="nl-NL"/>
          </a:p>
        </p:txBody>
      </p:sp>
    </p:spTree>
    <p:extLst>
      <p:ext uri="{BB962C8B-B14F-4D97-AF65-F5344CB8AC3E}">
        <p14:creationId xmlns:p14="http://schemas.microsoft.com/office/powerpoint/2010/main" val="4135774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150A526-A6B7-40CF-8689-F6E97BE4A57A}" type="datetimeFigureOut">
              <a:rPr lang="nl-NL" smtClean="0"/>
              <a:t>4-5-2019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D75E735-4E62-40F0-92EC-6782F6BD6590}" type="slidenum">
              <a:rPr lang="nl-NL" smtClean="0"/>
              <a:t>‹#›</a:t>
            </a:fld>
            <a:endParaRPr lang="nl-NL"/>
          </a:p>
        </p:txBody>
      </p:sp>
    </p:spTree>
    <p:extLst>
      <p:ext uri="{BB962C8B-B14F-4D97-AF65-F5344CB8AC3E}">
        <p14:creationId xmlns:p14="http://schemas.microsoft.com/office/powerpoint/2010/main" val="299647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A150A526-A6B7-40CF-8689-F6E97BE4A57A}" type="datetimeFigureOut">
              <a:rPr lang="nl-NL" smtClean="0"/>
              <a:t>4-5-2019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D75E735-4E62-40F0-92EC-6782F6BD6590}" type="slidenum">
              <a:rPr lang="nl-NL" smtClean="0"/>
              <a:t>‹#›</a:t>
            </a:fld>
            <a:endParaRPr lang="nl-NL"/>
          </a:p>
        </p:txBody>
      </p:sp>
    </p:spTree>
    <p:extLst>
      <p:ext uri="{BB962C8B-B14F-4D97-AF65-F5344CB8AC3E}">
        <p14:creationId xmlns:p14="http://schemas.microsoft.com/office/powerpoint/2010/main" val="3342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A150A526-A6B7-40CF-8689-F6E97BE4A57A}" type="datetimeFigureOut">
              <a:rPr lang="nl-NL" smtClean="0"/>
              <a:t>4-5-2019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D75E735-4E62-40F0-92EC-6782F6BD6590}" type="slidenum">
              <a:rPr lang="nl-NL" smtClean="0"/>
              <a:t>‹#›</a:t>
            </a:fld>
            <a:endParaRPr lang="nl-NL"/>
          </a:p>
        </p:txBody>
      </p:sp>
    </p:spTree>
    <p:extLst>
      <p:ext uri="{BB962C8B-B14F-4D97-AF65-F5344CB8AC3E}">
        <p14:creationId xmlns:p14="http://schemas.microsoft.com/office/powerpoint/2010/main" val="1148880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0A526-A6B7-40CF-8689-F6E97BE4A57A}" type="datetimeFigureOut">
              <a:rPr lang="nl-NL" smtClean="0"/>
              <a:t>4-5-2019</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5E735-4E62-40F0-92EC-6782F6BD6590}" type="slidenum">
              <a:rPr lang="nl-NL" smtClean="0"/>
              <a:t>‹#›</a:t>
            </a:fld>
            <a:endParaRPr lang="nl-NL"/>
          </a:p>
        </p:txBody>
      </p:sp>
    </p:spTree>
    <p:extLst>
      <p:ext uri="{BB962C8B-B14F-4D97-AF65-F5344CB8AC3E}">
        <p14:creationId xmlns:p14="http://schemas.microsoft.com/office/powerpoint/2010/main" val="1786964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piegel.de/fotostrecke/weihnachten-mit-anna-und-richard-wagner-fotostrecke-107693.html" TargetMode="External"/><Relationship Id="rId2" Type="http://schemas.openxmlformats.org/officeDocument/2006/relationships/hyperlink" Target="https://www.volkskrant.nl/nieuws-achtergrond/een-fotografische-biografie-van-kerst-met-de-wagners~bd1992fc/"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122363"/>
            <a:ext cx="12192000" cy="856570"/>
          </a:xfrm>
          <a:solidFill>
            <a:schemeClr val="bg1">
              <a:lumMod val="95000"/>
            </a:schemeClr>
          </a:solidFill>
        </p:spPr>
        <p:txBody>
          <a:bodyPr>
            <a:normAutofit fontScale="90000"/>
          </a:bodyPr>
          <a:lstStyle/>
          <a:p>
            <a:r>
              <a:rPr lang="nl-NL" dirty="0"/>
              <a:t>De 20</a:t>
            </a:r>
            <a:r>
              <a:rPr lang="nl-NL" baseline="30000" dirty="0"/>
              <a:t>e</a:t>
            </a:r>
            <a:r>
              <a:rPr lang="nl-NL" dirty="0"/>
              <a:t> eeuw van familie Wagner</a:t>
            </a:r>
          </a:p>
        </p:txBody>
      </p:sp>
      <p:pic>
        <p:nvPicPr>
          <p:cNvPr id="4" name="Tijdelijke aanduiding voor inhoud 3"/>
          <p:cNvPicPr>
            <a:picLocks noChangeAspect="1"/>
          </p:cNvPicPr>
          <p:nvPr/>
        </p:nvPicPr>
        <p:blipFill rotWithShape="1">
          <a:blip r:embed="rId2">
            <a:extLst>
              <a:ext uri="{28A0092B-C50C-407E-A947-70E740481C1C}">
                <a14:useLocalDpi xmlns:a14="http://schemas.microsoft.com/office/drawing/2010/main" val="0"/>
              </a:ext>
            </a:extLst>
          </a:blip>
          <a:srcRect t="29016" r="3226" b="32138"/>
          <a:stretch/>
        </p:blipFill>
        <p:spPr>
          <a:xfrm>
            <a:off x="5867400" y="3016084"/>
            <a:ext cx="6324600" cy="3221491"/>
          </a:xfrm>
          <a:prstGeom prst="rect">
            <a:avLst/>
          </a:prstGeom>
        </p:spPr>
      </p:pic>
      <p:pic>
        <p:nvPicPr>
          <p:cNvPr id="5" name="Tijdelijke aanduiding voor inhoud 6"/>
          <p:cNvPicPr>
            <a:picLocks noChangeAspect="1"/>
          </p:cNvPicPr>
          <p:nvPr/>
        </p:nvPicPr>
        <p:blipFill rotWithShape="1">
          <a:blip r:embed="rId3">
            <a:extLst>
              <a:ext uri="{28A0092B-C50C-407E-A947-70E740481C1C}">
                <a14:useLocalDpi xmlns:a14="http://schemas.microsoft.com/office/drawing/2010/main" val="0"/>
              </a:ext>
            </a:extLst>
          </a:blip>
          <a:srcRect l="6243" t="34789" r="7711" b="33022"/>
          <a:stretch/>
        </p:blipFill>
        <p:spPr>
          <a:xfrm>
            <a:off x="0" y="3016085"/>
            <a:ext cx="6038850" cy="3221491"/>
          </a:xfrm>
          <a:prstGeom prst="rect">
            <a:avLst/>
          </a:prstGeom>
        </p:spPr>
      </p:pic>
    </p:spTree>
    <p:extLst>
      <p:ext uri="{BB962C8B-B14F-4D97-AF65-F5344CB8AC3E}">
        <p14:creationId xmlns:p14="http://schemas.microsoft.com/office/powerpoint/2010/main" val="4170033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3749" y="0"/>
            <a:ext cx="5424055" cy="6942329"/>
          </a:xfrm>
        </p:spPr>
      </p:pic>
    </p:spTree>
    <p:extLst>
      <p:ext uri="{BB962C8B-B14F-4D97-AF65-F5344CB8AC3E}">
        <p14:creationId xmlns:p14="http://schemas.microsoft.com/office/powerpoint/2010/main" val="1045027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7550" y="25977"/>
            <a:ext cx="5465618" cy="6832023"/>
          </a:xfrm>
        </p:spPr>
      </p:pic>
    </p:spTree>
    <p:extLst>
      <p:ext uri="{BB962C8B-B14F-4D97-AF65-F5344CB8AC3E}">
        <p14:creationId xmlns:p14="http://schemas.microsoft.com/office/powerpoint/2010/main" val="2197537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893" t="1316" r="2801"/>
          <a:stretch/>
        </p:blipFill>
        <p:spPr>
          <a:xfrm>
            <a:off x="7207622" y="149548"/>
            <a:ext cx="4383741" cy="6531328"/>
          </a:xfrm>
          <a:prstGeom prst="rect">
            <a:avLst/>
          </a:prstGeom>
          <a:ln>
            <a:noFill/>
          </a:ln>
          <a:effectLst>
            <a:softEdge rad="112500"/>
          </a:effectLst>
        </p:spPr>
      </p:pic>
      <p:pic>
        <p:nvPicPr>
          <p:cNvPr id="5" name="Afbeelding 4"/>
          <p:cNvPicPr>
            <a:picLocks noChangeAspect="1"/>
          </p:cNvPicPr>
          <p:nvPr/>
        </p:nvPicPr>
        <p:blipFill>
          <a:blip r:embed="rId3"/>
          <a:stretch>
            <a:fillRect/>
          </a:stretch>
        </p:blipFill>
        <p:spPr>
          <a:xfrm>
            <a:off x="1056713" y="927506"/>
            <a:ext cx="5179881" cy="4975412"/>
          </a:xfrm>
          <a:prstGeom prst="rect">
            <a:avLst/>
          </a:prstGeom>
        </p:spPr>
      </p:pic>
    </p:spTree>
    <p:extLst>
      <p:ext uri="{BB962C8B-B14F-4D97-AF65-F5344CB8AC3E}">
        <p14:creationId xmlns:p14="http://schemas.microsoft.com/office/powerpoint/2010/main" val="151444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57550" y="7431"/>
            <a:ext cx="5340927" cy="6850569"/>
          </a:xfrm>
        </p:spPr>
      </p:pic>
    </p:spTree>
    <p:extLst>
      <p:ext uri="{BB962C8B-B14F-4D97-AF65-F5344CB8AC3E}">
        <p14:creationId xmlns:p14="http://schemas.microsoft.com/office/powerpoint/2010/main" val="685715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2749" y="0"/>
            <a:ext cx="5486399" cy="6858000"/>
          </a:xfrm>
        </p:spPr>
      </p:pic>
    </p:spTree>
    <p:extLst>
      <p:ext uri="{BB962C8B-B14F-4D97-AF65-F5344CB8AC3E}">
        <p14:creationId xmlns:p14="http://schemas.microsoft.com/office/powerpoint/2010/main" val="1493765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0900" y="-1"/>
            <a:ext cx="5346721" cy="6858001"/>
          </a:xfrm>
        </p:spPr>
      </p:pic>
    </p:spTree>
    <p:extLst>
      <p:ext uri="{BB962C8B-B14F-4D97-AF65-F5344CB8AC3E}">
        <p14:creationId xmlns:p14="http://schemas.microsoft.com/office/powerpoint/2010/main" val="692113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4966" y="365125"/>
            <a:ext cx="4828727" cy="6381578"/>
          </a:xfrm>
        </p:spPr>
      </p:pic>
    </p:spTree>
    <p:extLst>
      <p:ext uri="{BB962C8B-B14F-4D97-AF65-F5344CB8AC3E}">
        <p14:creationId xmlns:p14="http://schemas.microsoft.com/office/powerpoint/2010/main" val="201465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0899" y="0"/>
            <a:ext cx="5361709" cy="6858000"/>
          </a:xfrm>
        </p:spPr>
      </p:pic>
    </p:spTree>
    <p:extLst>
      <p:ext uri="{BB962C8B-B14F-4D97-AF65-F5344CB8AC3E}">
        <p14:creationId xmlns:p14="http://schemas.microsoft.com/office/powerpoint/2010/main" val="1338313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86150" y="0"/>
            <a:ext cx="5349239" cy="6858000"/>
          </a:xfrm>
        </p:spPr>
      </p:pic>
    </p:spTree>
    <p:extLst>
      <p:ext uri="{BB962C8B-B14F-4D97-AF65-F5344CB8AC3E}">
        <p14:creationId xmlns:p14="http://schemas.microsoft.com/office/powerpoint/2010/main" val="753938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0.persgroep.net/rcs/kpfb0DFLQYInXUdMPQKZT9E9DLE/diocontent/112746835/_crop/0/0/1000/1290/_fitwidth/763?appId=93a17a8fd81db0de025c8abd1cca1279&amp;quality=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109" y="283642"/>
            <a:ext cx="4745691" cy="612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982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Bronnen:</a:t>
            </a:r>
          </a:p>
        </p:txBody>
      </p:sp>
      <p:sp>
        <p:nvSpPr>
          <p:cNvPr id="3" name="Tijdelijke aanduiding voor inhoud 2"/>
          <p:cNvSpPr>
            <a:spLocks noGrp="1"/>
          </p:cNvSpPr>
          <p:nvPr>
            <p:ph idx="1"/>
          </p:nvPr>
        </p:nvSpPr>
        <p:spPr>
          <a:xfrm>
            <a:off x="838200" y="1825625"/>
            <a:ext cx="5059680" cy="4351338"/>
          </a:xfrm>
        </p:spPr>
        <p:txBody>
          <a:bodyPr/>
          <a:lstStyle/>
          <a:p>
            <a:pPr marL="0" indent="0">
              <a:buNone/>
            </a:pPr>
            <a:r>
              <a:rPr lang="nl-NL" dirty="0">
                <a:hlinkClick r:id="rId2"/>
              </a:rPr>
              <a:t>https://www.volkskrant.nl/nieuws-achtergrond/een-fotografische-biografie-van-kerst-met-de-wagners~bd1992fc/</a:t>
            </a:r>
            <a:r>
              <a:rPr lang="nl-NL" dirty="0"/>
              <a:t> </a:t>
            </a:r>
          </a:p>
          <a:p>
            <a:pPr marL="0" indent="0">
              <a:buNone/>
            </a:pPr>
            <a:endParaRPr lang="nl-NL" dirty="0"/>
          </a:p>
          <a:p>
            <a:pPr marL="0" indent="0">
              <a:buNone/>
            </a:pPr>
            <a:r>
              <a:rPr lang="nl-NL" dirty="0">
                <a:hlinkClick r:id="rId3"/>
              </a:rPr>
              <a:t>https://www.spiegel.de/fotostrecke/weihnachten-mit-anna-und-richard-wagner-fotostrecke-107693.html</a:t>
            </a:r>
            <a:r>
              <a:rPr lang="nl-NL" dirty="0"/>
              <a:t> </a:t>
            </a: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9928" y="2191385"/>
            <a:ext cx="2553872" cy="2927833"/>
          </a:xfrm>
          <a:prstGeom prst="rect">
            <a:avLst/>
          </a:prstGeom>
        </p:spPr>
      </p:pic>
    </p:spTree>
    <p:extLst>
      <p:ext uri="{BB962C8B-B14F-4D97-AF65-F5344CB8AC3E}">
        <p14:creationId xmlns:p14="http://schemas.microsoft.com/office/powerpoint/2010/main" val="2180189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Richard en Anna Wagner</a:t>
            </a:r>
          </a:p>
        </p:txBody>
      </p:sp>
      <p:sp>
        <p:nvSpPr>
          <p:cNvPr id="3" name="Tijdelijke aanduiding voor inhoud 2"/>
          <p:cNvSpPr>
            <a:spLocks noGrp="1"/>
          </p:cNvSpPr>
          <p:nvPr>
            <p:ph idx="1"/>
          </p:nvPr>
        </p:nvSpPr>
        <p:spPr>
          <a:xfrm>
            <a:off x="838200" y="1825624"/>
            <a:ext cx="7094220" cy="4598035"/>
          </a:xfrm>
        </p:spPr>
        <p:txBody>
          <a:bodyPr>
            <a:normAutofit/>
          </a:bodyPr>
          <a:lstStyle/>
          <a:p>
            <a:pPr>
              <a:lnSpc>
                <a:spcPct val="150000"/>
              </a:lnSpc>
            </a:pPr>
            <a:r>
              <a:rPr lang="nl-NL" dirty="0"/>
              <a:t>Duitse middenklasse</a:t>
            </a:r>
          </a:p>
          <a:p>
            <a:pPr>
              <a:lnSpc>
                <a:spcPct val="150000"/>
              </a:lnSpc>
            </a:pPr>
            <a:r>
              <a:rPr lang="nl-NL" dirty="0"/>
              <a:t>Richard: secretaris, inspecteur spoorwegen</a:t>
            </a:r>
          </a:p>
          <a:p>
            <a:pPr>
              <a:lnSpc>
                <a:spcPct val="150000"/>
              </a:lnSpc>
            </a:pPr>
            <a:r>
              <a:rPr lang="nl-NL" dirty="0"/>
              <a:t>Woonplaats 1: Essen (1900 – 1909)</a:t>
            </a:r>
          </a:p>
          <a:p>
            <a:pPr>
              <a:lnSpc>
                <a:spcPct val="150000"/>
              </a:lnSpc>
            </a:pPr>
            <a:r>
              <a:rPr lang="nl-NL" dirty="0"/>
              <a:t>Woonplaats 2: Berlijn (1910 – 1950)</a:t>
            </a:r>
          </a:p>
          <a:p>
            <a:pPr>
              <a:lnSpc>
                <a:spcPct val="150000"/>
              </a:lnSpc>
            </a:pPr>
            <a:r>
              <a:rPr lang="nl-NL" dirty="0"/>
              <a:t>Politieke opvatting: onbekend</a:t>
            </a:r>
          </a:p>
          <a:p>
            <a:pPr>
              <a:lnSpc>
                <a:spcPct val="150000"/>
              </a:lnSpc>
            </a:pPr>
            <a:r>
              <a:rPr lang="nl-NL" dirty="0"/>
              <a:t>Kinderloos </a:t>
            </a:r>
          </a:p>
        </p:txBody>
      </p:sp>
      <p:pic>
        <p:nvPicPr>
          <p:cNvPr id="4" name="Afbeelding 3"/>
          <p:cNvPicPr>
            <a:picLocks noChangeAspect="1"/>
          </p:cNvPicPr>
          <p:nvPr/>
        </p:nvPicPr>
        <p:blipFill rotWithShape="1">
          <a:blip r:embed="rId2"/>
          <a:srcRect b="21071"/>
          <a:stretch/>
        </p:blipFill>
        <p:spPr>
          <a:xfrm>
            <a:off x="8252461" y="3135240"/>
            <a:ext cx="3489959" cy="3722760"/>
          </a:xfrm>
          <a:prstGeom prst="rect">
            <a:avLst/>
          </a:prstGeom>
          <a:ln>
            <a:noFill/>
          </a:ln>
          <a:effectLst>
            <a:softEdge rad="112500"/>
          </a:effectLst>
        </p:spPr>
      </p:pic>
      <p:pic>
        <p:nvPicPr>
          <p:cNvPr id="5" name="Afbeelding 4"/>
          <p:cNvPicPr>
            <a:picLocks noChangeAspect="1"/>
          </p:cNvPicPr>
          <p:nvPr/>
        </p:nvPicPr>
        <p:blipFill rotWithShape="1">
          <a:blip r:embed="rId3"/>
          <a:srcRect b="35700"/>
          <a:stretch/>
        </p:blipFill>
        <p:spPr>
          <a:xfrm>
            <a:off x="8252461" y="31211"/>
            <a:ext cx="3489960" cy="3318953"/>
          </a:xfrm>
          <a:prstGeom prst="rect">
            <a:avLst/>
          </a:prstGeom>
          <a:ln>
            <a:noFill/>
          </a:ln>
          <a:effectLst>
            <a:softEdge rad="112500"/>
          </a:effectLst>
        </p:spPr>
      </p:pic>
    </p:spTree>
    <p:extLst>
      <p:ext uri="{BB962C8B-B14F-4D97-AF65-F5344CB8AC3E}">
        <p14:creationId xmlns:p14="http://schemas.microsoft.com/office/powerpoint/2010/main" val="31023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6600" y="-17413"/>
            <a:ext cx="4821382" cy="6875413"/>
          </a:xfrm>
        </p:spPr>
      </p:pic>
    </p:spTree>
    <p:extLst>
      <p:ext uri="{BB962C8B-B14F-4D97-AF65-F5344CB8AC3E}">
        <p14:creationId xmlns:p14="http://schemas.microsoft.com/office/powerpoint/2010/main" val="1650671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6100" y="-12225"/>
            <a:ext cx="5839691" cy="6870225"/>
          </a:xfrm>
        </p:spPr>
      </p:pic>
    </p:spTree>
    <p:extLst>
      <p:ext uri="{BB962C8B-B14F-4D97-AF65-F5344CB8AC3E}">
        <p14:creationId xmlns:p14="http://schemas.microsoft.com/office/powerpoint/2010/main" val="202443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00349" y="42742"/>
            <a:ext cx="6005945" cy="6815258"/>
          </a:xfrm>
        </p:spPr>
      </p:pic>
    </p:spTree>
    <p:extLst>
      <p:ext uri="{BB962C8B-B14F-4D97-AF65-F5344CB8AC3E}">
        <p14:creationId xmlns:p14="http://schemas.microsoft.com/office/powerpoint/2010/main" val="3637424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7999" y="0"/>
            <a:ext cx="5818909" cy="6855858"/>
          </a:xfrm>
        </p:spPr>
      </p:pic>
    </p:spTree>
    <p:extLst>
      <p:ext uri="{BB962C8B-B14F-4D97-AF65-F5344CB8AC3E}">
        <p14:creationId xmlns:p14="http://schemas.microsoft.com/office/powerpoint/2010/main" val="3206277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50" y="0"/>
            <a:ext cx="5666423" cy="6858000"/>
          </a:xfrm>
          <a:prstGeom prst="rect">
            <a:avLst/>
          </a:prstGeom>
        </p:spPr>
      </p:pic>
    </p:spTree>
    <p:extLst>
      <p:ext uri="{BB962C8B-B14F-4D97-AF65-F5344CB8AC3E}">
        <p14:creationId xmlns:p14="http://schemas.microsoft.com/office/powerpoint/2010/main" val="2516208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7050" y="1610"/>
            <a:ext cx="5527964" cy="6856390"/>
          </a:xfrm>
        </p:spPr>
      </p:pic>
    </p:spTree>
    <p:extLst>
      <p:ext uri="{BB962C8B-B14F-4D97-AF65-F5344CB8AC3E}">
        <p14:creationId xmlns:p14="http://schemas.microsoft.com/office/powerpoint/2010/main" val="102146089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843</Words>
  <Application>Microsoft Office PowerPoint</Application>
  <PresentationFormat>Widescreen</PresentationFormat>
  <Paragraphs>70</Paragraphs>
  <Slides>19</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Kantoorthema</vt:lpstr>
      <vt:lpstr>De 20e eeuw van familie Wagner</vt:lpstr>
      <vt:lpstr>Bronnen:</vt:lpstr>
      <vt:lpstr>Richard en Anna Wagner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Poortvliet,Robbert-Jan J.</dc:creator>
  <cp:lastModifiedBy>albert</cp:lastModifiedBy>
  <cp:revision>11</cp:revision>
  <dcterms:created xsi:type="dcterms:W3CDTF">2019-05-03T19:52:04Z</dcterms:created>
  <dcterms:modified xsi:type="dcterms:W3CDTF">2019-05-04T14:03:16Z</dcterms:modified>
</cp:coreProperties>
</file>