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78" r:id="rId4"/>
    <p:sldId id="258" r:id="rId5"/>
    <p:sldId id="259" r:id="rId6"/>
    <p:sldId id="260" r:id="rId7"/>
    <p:sldId id="279" r:id="rId8"/>
    <p:sldId id="283" r:id="rId9"/>
    <p:sldId id="261" r:id="rId10"/>
    <p:sldId id="262" r:id="rId11"/>
    <p:sldId id="263" r:id="rId12"/>
    <p:sldId id="264" r:id="rId13"/>
    <p:sldId id="269" r:id="rId14"/>
    <p:sldId id="267" r:id="rId15"/>
    <p:sldId id="268" r:id="rId16"/>
    <p:sldId id="281" r:id="rId17"/>
    <p:sldId id="284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82" r:id="rId26"/>
    <p:sldId id="285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2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49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09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70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3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08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3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54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3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9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960E-D28A-4A2B-BBF1-F2B4B639D655}" type="datetimeFigureOut">
              <a:rPr lang="nl-NL" smtClean="0"/>
              <a:t>24-7-2020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504C-8AFB-46DB-9E5E-56811ECECA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8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ters-vanhemel.be/belgie_middeleeuwen_vlaanderen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1462"/>
            <a:ext cx="11430000" cy="6315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332" y="656407"/>
            <a:ext cx="9144000" cy="10334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Steden en Burgers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4332" y="1689870"/>
            <a:ext cx="9144000" cy="4937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 smtClean="0"/>
              <a:t>Steden in Vlaanderen en Artesië (1050-1302)</a:t>
            </a:r>
          </a:p>
        </p:txBody>
      </p:sp>
    </p:spTree>
    <p:extLst>
      <p:ext uri="{BB962C8B-B14F-4D97-AF65-F5344CB8AC3E}">
        <p14:creationId xmlns:p14="http://schemas.microsoft.com/office/powerpoint/2010/main" val="95335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Ontstaat bij resten Romeinse stad</a:t>
            </a:r>
          </a:p>
          <a:p>
            <a:pPr lvl="1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een bisschopsstad</a:t>
            </a:r>
          </a:p>
          <a:p>
            <a:pPr lvl="1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Telde op hoogtepunt 25.000 inwoners</a:t>
            </a:r>
          </a:p>
          <a:p>
            <a:pPr lvl="1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een machtige stad</a:t>
            </a:r>
          </a:p>
          <a:p>
            <a:pPr lvl="1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Handelaars en bankiers</a:t>
            </a:r>
          </a:p>
          <a:p>
            <a:pPr lvl="1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Lakennijverheid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 = startpunt stedelijke dynamiek in Nederlanden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Vlaanderen en Artesië waren omstandigheden gunstig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Vruchtbare bodem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Verbouw tarwe (broodgraan)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Hoge landbouwproductie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Groeiende bevolking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Schapen op onvruchtbare gronden langs kust</a:t>
            </a:r>
          </a:p>
          <a:p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Leveren wol voor lakennijverheid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Laken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Geweven en vervilte wollen stof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belangrijkste textiel in Europa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Vlaanderen en Artesië belangrijkste centra lakennijverheid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Laken voor bijvoorbeeld: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Kleding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Tapijt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Beddengoed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Levert veel werk op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Meer dan de helft van de stedelijke beroepsbevolking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2" y="0"/>
            <a:ext cx="7626533" cy="68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495109" y="1402785"/>
            <a:ext cx="2899954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Wevers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woldraad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tot weefsel</a:t>
            </a:r>
          </a:p>
          <a:p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Vollers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weefsel wordt compact gemaakt (vervilt) waardoor het niet krimpt en waterdicht is</a:t>
            </a:r>
          </a:p>
          <a:p>
            <a:r>
              <a:rPr lang="nl-N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Ververs</a:t>
            </a:r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kleuren van textiel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Vollen is zwaar en smerig werk: weefsels worden aangestampt met urine en klei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Verven is ingewikkeld. Kleurstoffen werden gemaakt van planten</a:t>
            </a:r>
          </a:p>
          <a:p>
            <a:endParaRPr lang="nl-NL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Productieproces georganiseerd door kooplieden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02785"/>
            <a:ext cx="4487726" cy="477417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38198" y="1129342"/>
            <a:ext cx="448772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Kleuren van de stoffen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Vlaanderen en Artesië liggen gunstig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Dichtbij Engeland (leverancier van wol)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Aansluiting op handelsnetwerken Noord-Frankrijk en Noord-Italië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12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13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jaarmarkten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Champagne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Duren 6 weken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Worden (luxe)producten verhandeld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Belangrijkste handelaren uit Artesië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Laken via jaarmarkten door geheel Europa verhandeld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lakenhandel worden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Atrechtse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kooplieden rijk en machtig. Vereniging in koopliedengilden. Ze hebben grote invloed in stadsbestuur en worden geldschieters voor steden en vorsten.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de belangrijkste stad in de Nederlanden?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 (Artois)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het belangrijkste textiel?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Laken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organiseert de textielnijverheid?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Kooplieden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ligt Vlaanderen gunstig voor de handel? 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Dichtbij Engeland, verbinding met handelsnetwerken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het belang van jaarmarkten?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Hier worden producten uit allerlei plaatsen verhandeld.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233216"/>
            <a:ext cx="2307772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stedelijke dynamiek vond plaats in Artesië?</a:t>
            </a: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3216"/>
            <a:ext cx="7556863" cy="18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402786"/>
            <a:ext cx="7556862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Eind 13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 opkomst steden in Vlaanderen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 wordt belangrijkste handelscentrum in de Nederlanden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Andere belangrijke (textiel)steden: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Gent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Brussel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Leuven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Hertogenbosch</a:t>
            </a: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 verliest positie door nieuwe handelsroutes en verstoring jaarmarkten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Oorzaken: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Onveilig door oorlogen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Ottomaanse expansie 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Opkomst van de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Hanze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verbond van handelssteden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aan Noordzee en Oostzee en aan grote rivieren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 ligt daarvoor gunstig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Zeeschepen komen tot vlak bij Brugge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Lading op binnenschepen via kanaal naar centrum Brugge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Ambachtslieden kregen steeds meer invloed in stadsbestuur via gilden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Bestuur steden in handen van patriciërs (aanzienlijke koopmannen)</a:t>
            </a:r>
          </a:p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Patriciërs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raken verbonden met adel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Gewone stadsvolk wordt het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gemeen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genoemd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 + Leerdoelen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Leidende vraag: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maakte de opkomst van een stedelijke burgerij in de Nederlandse gewesten mogelijk (1050-1302)?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Leerdoelen:</a:t>
            </a:r>
          </a:p>
          <a:p>
            <a:pPr marL="457200" lvl="1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veranderde voor boeren en burgers vanaf de 11</a:t>
            </a:r>
            <a:r>
              <a:rPr lang="nl-NL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</a:p>
          <a:p>
            <a:pPr lvl="1">
              <a:buFontTx/>
              <a:buChar char="-"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Vlaamse steden op?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402786"/>
            <a:ext cx="7556862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432" y="1011456"/>
            <a:ext cx="5128547" cy="58465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34" y="1151498"/>
            <a:ext cx="5750511" cy="57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Ambachtslieden klagen over corruptie en machtsmisbruik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Hoge uitgaven van schepenen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Belastingen op brood en bier (waardoor armen zwaar getroffen)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Partijdige rechters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Omkoping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Bevoordeling van familie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Ambachtslieden zijn economisch afhankelijk van patriciërs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zijn regelmatig protesten tegen slechte werkomstandigheden en lage lonen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Opstand in Gent 1274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Stakingen in Brugge, Atrecht en Ieper in 1280/81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Franse koning en graaf van Vlaanderen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Graaf van Vlaanderen had trouw aan Franse koning opgezegd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Franse koning bezet daarop delen van Vlaanderen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Graaf en zijn oudste zoon worden gevangen genomen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Patriciërs steunen de Franse koning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Ambachtslieden blijven trouw aan de graaf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Grafelijk leger bestaat uit ambachtslieden en boeren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juli 1302: Slag bij Kortrijk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263" y="1402786"/>
            <a:ext cx="2972820" cy="47374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1402786"/>
            <a:ext cx="27806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Ontstaan Guldensporenslag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09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Vlaams volksleger (gewapend met kruisbogen, pieken en slag- en steekwapens)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Frans leger (2500 ruiters)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Volksleger wint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Veldslag staat bekend als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Guldensporenslag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Boeren en ambachtslieden kunnen het opnemen tegen feodale heren en patriciërs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Vlaanderen blijft behouden voor familie van de graaf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Ambachtslieden worden beloond door invloed aan gilden te geven: De gilden mogen regels voor het werk vaststellen en een deel van de schepenen leveren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1402786"/>
            <a:ext cx="266124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dirty="0" smtClean="0"/>
              <a:t>Verloop Guldensporenslag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771525" y="6322072"/>
            <a:ext cx="42195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00" dirty="0" smtClean="0">
                <a:hlinkClick r:id="rId3"/>
              </a:rPr>
              <a:t>http://www.vilters-vanhemel.be/belgie_middeleeuwen_vlaanderen2.html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655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Hoe kwamen de steden in Vlaanderen op?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8074"/>
            <a:ext cx="753536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verliest Atrecht haar positie als handelsstad?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onveiligheid en oorlogen en de Ottomaanse expansie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Hoe worden aanzienlijke koopmannen genoemd?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Patriciërs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Waarom zijn er regelmatig opstanden en stakingen van gilden?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Omdat ze ontevreden zijn door corruptie en machtsmisbruik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“Tijdens de Guldensporenslag weet een Frans leger een volksleger van de Vlaamse graaf te verslaan.”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Onjuist. Het volksleger verslaat de Fransen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Opkomst Vlaanderen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9190741" y="1251824"/>
            <a:ext cx="2307772" cy="135421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kwamen de Vlaamse steden op?</a:t>
            </a: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51824"/>
            <a:ext cx="7547338" cy="21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veranderde voor boeren en burgers in de 11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Snelle bevolkingsgroei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Toenemende voedselproductie door hogere productie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Meer grond komt beschikbaar door droogleggingen, boskap en ontginningen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 ontstaat een agrarisch-urbane samenleving met verstedelijking en </a:t>
            </a: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monetaire economie</a:t>
            </a:r>
          </a:p>
          <a:p>
            <a:pPr marL="457200" lvl="1" indent="0">
              <a:buNone/>
            </a:pPr>
            <a:endParaRPr lang="nl-N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 opkomst steden bloeit handel weer op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zijn centra van nijverheid en handel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 markten kunnen stedelingen en boeren producten verkopen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veranderde voor boeren en burgers in de 11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Boeren produceerden niet alleen voor eigen gebruik of hun heer, maar ook voor stedelijke markt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Platteland voorziet steden van voedsel en grondstoffen voor de nijverheid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Gerst en hop voor bierbrouwerijen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Wol en kleurstoffen voor textielnijverheid</a:t>
            </a:r>
          </a:p>
          <a:p>
            <a:pPr marL="457200" lvl="1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Verre handel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Sommige grondstoffen en consumptiegoederen van verder weg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ijzer, natuursteen, wijn, hout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leveren aan platteland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Werktuigen, kleding, nijverheidsproducten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veranderde voor boeren en burgers in de 11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beschermen economische belangen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Stadsrechten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Bescherming met muren en verdedigingswerken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Zelfbestuur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Rechtspreken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Koningen/graven/bisschoppen geven stadsrechten in ruil voor geld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willen steun van de stad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 willen welvaart vergroten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staan o.l.v. schepenen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vooraanstaande burgers </a:t>
            </a:r>
            <a:r>
              <a:rPr lang="nl-N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v.e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stad die bestuur en rechtspraak in handen hebben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8734"/>
            <a:ext cx="7556863" cy="50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 veranderde voor boeren en burgers in de 11</a:t>
            </a:r>
            <a:r>
              <a:rPr lang="nl-NL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463078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steden sterfteoverschot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Door migratie blijft bevolking op peil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Nieuwkomers kunnen burgerschap krijgen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Poorter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stadsburger. En dat word je bijvoorbeeld als…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je een goede ambachtsman bent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 je kapitaalkrachtig bent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steden wonen ook veel mensen zonder burgerschapsrechten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ongeschoolde arbeider bent</a:t>
            </a:r>
          </a:p>
          <a:p>
            <a:pPr marL="457200" lvl="1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een pauper bent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Geestelijken in een stad staan onder gezag van de kerk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72" y="1218120"/>
            <a:ext cx="3487503" cy="46514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567571" y="1033454"/>
            <a:ext cx="348750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Stadspoort van Brugge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Controlevragen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 is een monetaire economie?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Een geldeconomie</a:t>
            </a: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 of onjuist? “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Boeren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produceren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niet alleen voor eigen gebruik of hun heer, maar ook voor stedelijke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markt.”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Juist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Noem 2 manieren waarop steden hun economische belangen beschermen.</a:t>
            </a:r>
          </a:p>
          <a:p>
            <a:pPr marL="457200" lvl="1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Stadsrechten</a:t>
            </a:r>
          </a:p>
          <a:p>
            <a:pPr marL="457200" lvl="1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Bescherming met muren en verdedigingswerken</a:t>
            </a:r>
          </a:p>
          <a:p>
            <a:pPr marL="457200" lvl="1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Zelfbestuur</a:t>
            </a:r>
          </a:p>
          <a:p>
            <a:pPr marL="457200" lvl="1" indent="0">
              <a:buNone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Rechtspreken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Wanneer kan je een poorter worden?</a:t>
            </a: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Als je kapitaalkrachtig was of een kundig ambachtsman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Boeren en Burgers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Stofomschrijving</a:t>
            </a:r>
            <a:endParaRPr lang="nl-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7274"/>
            <a:ext cx="7556863" cy="241708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190741" y="1257274"/>
            <a:ext cx="2307772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 anchorCtr="1">
            <a:spAutoFit/>
          </a:bodyPr>
          <a:lstStyle/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Leerdoel:</a:t>
            </a:r>
          </a:p>
          <a:p>
            <a:pPr marL="0" lvl="1"/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nl-N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veranderde voor boeren en burgers vanaf de 11</a:t>
            </a:r>
            <a:r>
              <a:rPr lang="nl-NL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eeuw?</a:t>
            </a:r>
          </a:p>
          <a:p>
            <a:endParaRPr lang="nl-N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6863" cy="646331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stedelijke dynamiek vond plaats in Artesië?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02786"/>
            <a:ext cx="7556863" cy="477417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Verstedelijking als eerste in Vlaanderen en Artesië (ook wel: Artois)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Zijn graafschappen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Steden als:</a:t>
            </a: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Rijsel (Lille)</a:t>
            </a: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Ieper</a:t>
            </a: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Brugge</a:t>
            </a: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Gent</a:t>
            </a:r>
          </a:p>
          <a:p>
            <a:pPr lvl="1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 (Arras)</a:t>
            </a:r>
          </a:p>
          <a:p>
            <a:pPr marL="0" indent="0">
              <a:buNone/>
            </a:pPr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Atrecht was belangrijkste stad in Nederlanden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6" name="Tekstvak 5"/>
          <p:cNvSpPr txBox="1"/>
          <p:nvPr/>
        </p:nvSpPr>
        <p:spPr>
          <a:xfrm>
            <a:off x="9190741" y="365125"/>
            <a:ext cx="230777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1">
            <a:spAutoFit/>
          </a:bodyPr>
          <a:lstStyle/>
          <a:p>
            <a:r>
              <a:rPr lang="nl-NL" dirty="0" smtClean="0"/>
              <a:t>Steden en Burgers </a:t>
            </a:r>
            <a:br>
              <a:rPr lang="nl-NL" dirty="0" smtClean="0"/>
            </a:br>
            <a:r>
              <a:rPr lang="nl-NL" dirty="0" smtClean="0"/>
              <a:t>in de Lage Landen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9190741" y="1402786"/>
            <a:ext cx="23077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lang="nl-NL" dirty="0" smtClean="0"/>
              <a:t>Steden in Vlaanderen en Artesië </a:t>
            </a:r>
          </a:p>
          <a:p>
            <a:pPr algn="ctr"/>
            <a:r>
              <a:rPr lang="nl-NL" dirty="0" smtClean="0"/>
              <a:t>(1050-1302)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9190741" y="2717446"/>
            <a:ext cx="23077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Stedelijke dynamiek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922" y="3242977"/>
            <a:ext cx="2292591" cy="3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1519</Words>
  <Application>Microsoft Office PowerPoint</Application>
  <PresentationFormat>Breedbeeld</PresentationFormat>
  <Paragraphs>387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Kantoorthema</vt:lpstr>
      <vt:lpstr>Steden en Burgers</vt:lpstr>
      <vt:lpstr>Leidende vraag + Leerdoelen</vt:lpstr>
      <vt:lpstr>Wat veranderde voor boeren en burgers in de 11e eeuw?</vt:lpstr>
      <vt:lpstr>Wat veranderde voor boeren en burgers in de 11e eeuw?</vt:lpstr>
      <vt:lpstr>Wat veranderde voor boeren en burgers in de 11e eeuw?</vt:lpstr>
      <vt:lpstr>Wat veranderde voor boeren en burgers in de 11e eeuw?</vt:lpstr>
      <vt:lpstr>Controlevragen</vt:lpstr>
      <vt:lpstr>Stofomschrijving</vt:lpstr>
      <vt:lpstr>Welke stedelijke dynamiek vond plaats in Artesië?</vt:lpstr>
      <vt:lpstr>Welke stedelijke dynamiek vond plaats in Artesië?</vt:lpstr>
      <vt:lpstr>Welke stedelijke dynamiek vond plaats in Artesië?</vt:lpstr>
      <vt:lpstr>Welke stedelijke dynamiek vond plaats in Artesië?</vt:lpstr>
      <vt:lpstr>Welke stedelijke dynamiek vond plaats in Artesië?</vt:lpstr>
      <vt:lpstr>Welke stedelijke dynamiek vond plaats in Artesië?</vt:lpstr>
      <vt:lpstr>Welke stedelijke dynamiek vond plaats in Artesië?</vt:lpstr>
      <vt:lpstr>Controlevragen</vt:lpstr>
      <vt:lpstr>Stofomschrijving</vt:lpstr>
      <vt:lpstr>Hoe kwamen de steden in Vlaanderen op?</vt:lpstr>
      <vt:lpstr>Hoe kwamen de steden in Vlaanderen op?</vt:lpstr>
      <vt:lpstr>Hoe kwamen de steden in Vlaanderen op?</vt:lpstr>
      <vt:lpstr>Hoe kwamen de steden in Vlaanderen op?</vt:lpstr>
      <vt:lpstr>Hoe kwamen de steden in Vlaanderen op?</vt:lpstr>
      <vt:lpstr>Hoe kwamen de steden in Vlaanderen op?</vt:lpstr>
      <vt:lpstr>Hoe kwamen de steden in Vlaanderen op?</vt:lpstr>
      <vt:lpstr>Controlevragen</vt:lpstr>
      <vt:lpstr>Stofomschrijving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Niemeijer</dc:creator>
  <cp:lastModifiedBy>Wim Niemeijer</cp:lastModifiedBy>
  <cp:revision>29</cp:revision>
  <dcterms:created xsi:type="dcterms:W3CDTF">2020-05-19T13:25:26Z</dcterms:created>
  <dcterms:modified xsi:type="dcterms:W3CDTF">2020-07-24T07:15:17Z</dcterms:modified>
</cp:coreProperties>
</file>