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57" r:id="rId4"/>
    <p:sldId id="259" r:id="rId5"/>
    <p:sldId id="260" r:id="rId6"/>
    <p:sldId id="261" r:id="rId7"/>
    <p:sldId id="262" r:id="rId8"/>
    <p:sldId id="274" r:id="rId9"/>
    <p:sldId id="278" r:id="rId10"/>
    <p:sldId id="263" r:id="rId11"/>
    <p:sldId id="264" r:id="rId12"/>
    <p:sldId id="265" r:id="rId13"/>
    <p:sldId id="266" r:id="rId14"/>
    <p:sldId id="268" r:id="rId15"/>
    <p:sldId id="275" r:id="rId16"/>
    <p:sldId id="279" r:id="rId17"/>
    <p:sldId id="269" r:id="rId18"/>
    <p:sldId id="270" r:id="rId19"/>
    <p:sldId id="271" r:id="rId20"/>
    <p:sldId id="277" r:id="rId21"/>
    <p:sldId id="276" r:id="rId22"/>
    <p:sldId id="280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38A7-0E97-4C78-B9B1-D1630B8BD826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E400B-82FA-4993-A039-765D529622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891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38A7-0E97-4C78-B9B1-D1630B8BD826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E400B-82FA-4993-A039-765D529622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200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38A7-0E97-4C78-B9B1-D1630B8BD826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E400B-82FA-4993-A039-765D529622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539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38A7-0E97-4C78-B9B1-D1630B8BD826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E400B-82FA-4993-A039-765D529622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3108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38A7-0E97-4C78-B9B1-D1630B8BD826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E400B-82FA-4993-A039-765D529622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4321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38A7-0E97-4C78-B9B1-D1630B8BD826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E400B-82FA-4993-A039-765D529622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910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38A7-0E97-4C78-B9B1-D1630B8BD826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E400B-82FA-4993-A039-765D529622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8426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38A7-0E97-4C78-B9B1-D1630B8BD826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E400B-82FA-4993-A039-765D529622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3889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38A7-0E97-4C78-B9B1-D1630B8BD826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E400B-82FA-4993-A039-765D529622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7455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38A7-0E97-4C78-B9B1-D1630B8BD826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E400B-82FA-4993-A039-765D529622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7619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38A7-0E97-4C78-B9B1-D1630B8BD826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E400B-82FA-4993-A039-765D529622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632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738A7-0E97-4C78-B9B1-D1630B8BD826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E400B-82FA-4993-A039-765D529622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402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chutterij-ha.be/index.php/historiek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71462"/>
            <a:ext cx="11430000" cy="63150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54332" y="656407"/>
            <a:ext cx="9144000" cy="103346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Steden en Burgers</a:t>
            </a:r>
            <a:endParaRPr lang="nl-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54332" y="1689870"/>
            <a:ext cx="9144000" cy="49371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nl-NL" dirty="0" smtClean="0"/>
              <a:t>Steden, netwerken en bestuurders (1302-1602)</a:t>
            </a:r>
          </a:p>
        </p:txBody>
      </p:sp>
    </p:spTree>
    <p:extLst>
      <p:ext uri="{BB962C8B-B14F-4D97-AF65-F5344CB8AC3E}">
        <p14:creationId xmlns:p14="http://schemas.microsoft.com/office/powerpoint/2010/main" val="45943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Verhoudingen tussen burgers, geestelijken en vorsten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Steden zijn hechte gemeenschappen. 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Burgers voelen zich betrokken door een </a:t>
            </a:r>
            <a:r>
              <a:rPr lang="nl-NL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bonum</a:t>
            </a:r>
            <a:r>
              <a:rPr lang="nl-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commune = algemeen belang</a:t>
            </a:r>
          </a:p>
          <a:p>
            <a:pPr marL="0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Hoe krijgt het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bonum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commune vorm?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Lokale belastingen (zoals voor aanleg stadsmuur, stadhuis, pleinen, bruggen)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Bijdragen aan stadsverdediging en handhaving openbare orde (via schutterijen)</a:t>
            </a:r>
          </a:p>
          <a:p>
            <a:pPr marL="0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Schutterij = lokale milities die stad verdedigen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Schutterij is te herkennen aan vlaggen en kleurige kleding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r>
              <a:rPr lang="nl-NL" dirty="0" smtClean="0"/>
              <a:t>Steden en Burgers </a:t>
            </a:r>
            <a:br>
              <a:rPr lang="nl-NL" dirty="0" smtClean="0"/>
            </a:br>
            <a:r>
              <a:rPr lang="nl-NL" dirty="0" smtClean="0"/>
              <a:t>in de Lage Landen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395872"/>
            <a:ext cx="230777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Steden, netwerken en bestuurders</a:t>
            </a:r>
          </a:p>
          <a:p>
            <a:pPr algn="ctr"/>
            <a:r>
              <a:rPr lang="nl-NL" dirty="0" smtClean="0"/>
              <a:t>(1302-1602)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Burgers, geestelijken en vorsten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523" y="3695700"/>
            <a:ext cx="2309990" cy="31623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300" y="4553013"/>
            <a:ext cx="4867493" cy="2204974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747168" y="6445182"/>
            <a:ext cx="28167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000" dirty="0">
                <a:hlinkClick r:id="rId4"/>
              </a:rPr>
              <a:t>https://</a:t>
            </a:r>
            <a:r>
              <a:rPr lang="nl-NL" sz="1000" dirty="0" smtClean="0">
                <a:hlinkClick r:id="rId4"/>
              </a:rPr>
              <a:t>www.schutterij-ha.be/index.php/historiek</a:t>
            </a:r>
            <a:r>
              <a:rPr lang="nl-NL" sz="1000" dirty="0" smtClean="0"/>
              <a:t> </a:t>
            </a:r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64587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Verhoudingen tussen burgers, geestelijken en vorsten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Burgerij neemt ook taken over van geestelijkheid</a:t>
            </a:r>
          </a:p>
          <a:p>
            <a:pPr marL="0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Steden gaan scholen stichten (en niet meer door de kerk)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Lessen zijn in volkstaal (en niet meer in het Latijn)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Rekenen is belangrijk vak </a:t>
            </a:r>
          </a:p>
          <a:p>
            <a:pPr marL="0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Gebruik van het schrift neemt toe en dat kan door productie van papier (en dat was eerst het dure perkament)</a:t>
            </a:r>
          </a:p>
          <a:p>
            <a:pPr marL="0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Burgerij bemoeit zich met sociale zorg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Hulp aan armen, zieken, bejaarden, wezen, weduwen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Gilden hebben belangrijke taak daarin (bijvoorbeeld zorg voor weduwen van ambachtslieden)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r>
              <a:rPr lang="nl-NL" dirty="0" smtClean="0"/>
              <a:t>Steden en Burgers </a:t>
            </a:r>
            <a:br>
              <a:rPr lang="nl-NL" dirty="0" smtClean="0"/>
            </a:br>
            <a:r>
              <a:rPr lang="nl-NL" dirty="0" smtClean="0"/>
              <a:t>in de Lage Landen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395872"/>
            <a:ext cx="230777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Steden, netwerken en bestuurders</a:t>
            </a:r>
          </a:p>
          <a:p>
            <a:pPr algn="ctr"/>
            <a:r>
              <a:rPr lang="nl-NL" dirty="0" smtClean="0"/>
              <a:t>(1302-1602)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Burgers, geestelijken en vorsten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523" y="3695700"/>
            <a:ext cx="230999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91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Verhoudingen tussen burgers, geestelijken en vorsten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Geestelijkheid past zich ook aan stadsleven aan</a:t>
            </a:r>
          </a:p>
          <a:p>
            <a:pPr marL="0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Begijnhoven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= complexen van huisjes met tuintjes bij een kerk of kapel. Hier wonen alleenstaande vrouwen die heel gelovig willen leven</a:t>
            </a:r>
          </a:p>
          <a:p>
            <a:pPr marL="0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Bedelorden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= kloosterorden van monniken die leefden van liefdadigheid van gelovigen. Ze prediken in steden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Voorbeeld = Orde der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Fransiscanen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Gesticht door een zoon van een lakenkoopman uit Italië,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Fransiscus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van Assisi. </a:t>
            </a:r>
          </a:p>
          <a:p>
            <a:pPr marL="0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steden waren ook bisschoppen die monumentale kerken lieten bouwen</a:t>
            </a:r>
          </a:p>
          <a:p>
            <a:pPr marL="0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Begijnhoven + Bedelorden passen bij </a:t>
            </a:r>
            <a:r>
              <a:rPr lang="nl-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moderne devotie</a:t>
            </a:r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endParaRPr lang="nl-NL" sz="1600" dirty="0"/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r>
              <a:rPr lang="nl-NL" dirty="0" smtClean="0"/>
              <a:t>Steden en Burgers </a:t>
            </a:r>
            <a:br>
              <a:rPr lang="nl-NL" dirty="0" smtClean="0"/>
            </a:br>
            <a:r>
              <a:rPr lang="nl-NL" dirty="0" smtClean="0"/>
              <a:t>in de Lage Landen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395872"/>
            <a:ext cx="230777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Steden, netwerken en bestuurders</a:t>
            </a:r>
          </a:p>
          <a:p>
            <a:pPr algn="ctr"/>
            <a:r>
              <a:rPr lang="nl-NL" dirty="0" smtClean="0"/>
              <a:t>(1302-1602)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Burgers, geestelijken en vorsten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523" y="3695700"/>
            <a:ext cx="230999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1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Verhoudingen tussen burgers, geestelijken en vorsten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3560689" cy="545521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Religieuze beweging uit Deventer, die in 14</a:t>
            </a:r>
            <a:r>
              <a:rPr lang="nl-NL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eeuw was gesticht door </a:t>
            </a:r>
            <a:r>
              <a:rPr lang="nl-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Geert Grote</a:t>
            </a:r>
          </a:p>
          <a:p>
            <a:pPr marL="0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Geestelijken en leken die nadruk leggen op individuele verantwoordelijkheid en sober leven</a:t>
            </a:r>
          </a:p>
          <a:p>
            <a:pPr marL="0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Thomas a </a:t>
            </a:r>
            <a:r>
              <a:rPr lang="nl-NL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Kempis</a:t>
            </a:r>
            <a:r>
              <a:rPr lang="nl-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hoort bij moderne devotie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Hij schrijft in 1450 het boek ‘Over de navolging van Christus’ 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Het boek werd na de Bijbel meest verspreidde boek in late middeleeuwen</a:t>
            </a:r>
          </a:p>
          <a:p>
            <a:pPr marL="0" indent="0">
              <a:buNone/>
            </a:pPr>
            <a:endParaRPr lang="nl-NL" sz="1600" b="1" dirty="0" smtClean="0"/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endParaRPr lang="nl-NL" sz="1600" dirty="0"/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r>
              <a:rPr lang="nl-NL" dirty="0" smtClean="0"/>
              <a:t>Steden en Burgers </a:t>
            </a:r>
            <a:br>
              <a:rPr lang="nl-NL" dirty="0" smtClean="0"/>
            </a:br>
            <a:r>
              <a:rPr lang="nl-NL" dirty="0" smtClean="0"/>
              <a:t>in de Lage Landen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395872"/>
            <a:ext cx="230777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Steden, netwerken en bestuurders</a:t>
            </a:r>
          </a:p>
          <a:p>
            <a:pPr algn="ctr"/>
            <a:r>
              <a:rPr lang="nl-NL" dirty="0" smtClean="0"/>
              <a:t>(1302-1602)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Burgers, geestelijken en vorsten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523" y="3695700"/>
            <a:ext cx="2309990" cy="31623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928" y="1085812"/>
            <a:ext cx="3434791" cy="567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20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Verhoudingen tussen burgers, geestelijken en vorsten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r>
              <a:rPr lang="nl-NL" dirty="0" smtClean="0"/>
              <a:t>Steden en Burgers </a:t>
            </a:r>
            <a:br>
              <a:rPr lang="nl-NL" dirty="0" smtClean="0"/>
            </a:br>
            <a:r>
              <a:rPr lang="nl-NL" dirty="0" smtClean="0"/>
              <a:t>in de Lage Landen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395872"/>
            <a:ext cx="230777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Steden, netwerken en bestuurders</a:t>
            </a:r>
          </a:p>
          <a:p>
            <a:pPr algn="ctr"/>
            <a:r>
              <a:rPr lang="nl-NL" dirty="0" smtClean="0"/>
              <a:t>(1302-1602)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Burgers, geestelijken en vorsten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523" y="3695700"/>
            <a:ext cx="2309990" cy="3162300"/>
          </a:xfrm>
          <a:prstGeom prst="rect">
            <a:avLst/>
          </a:prstGeom>
        </p:spPr>
      </p:pic>
      <p:sp>
        <p:nvSpPr>
          <p:cNvPr id="11" name="Tijdelijke aanduiding voor inhoud 10"/>
          <p:cNvSpPr>
            <a:spLocks noGrp="1"/>
          </p:cNvSpPr>
          <p:nvPr>
            <p:ph idx="1"/>
          </p:nvPr>
        </p:nvSpPr>
        <p:spPr>
          <a:xfrm>
            <a:off x="838200" y="1395872"/>
            <a:ext cx="4012475" cy="4781091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Ontstaan stedelijk </a:t>
            </a:r>
            <a:r>
              <a:rPr lang="nl-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particularisme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= zo onafhankelijk mogelijk willen blijven</a:t>
            </a:r>
          </a:p>
          <a:p>
            <a:pPr marL="0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late middeleeuwen opkomst centralisatie en staatsvorming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Bourgondische hertogen krijgen steeds meer gewesten in handen in de Nederlanden</a:t>
            </a:r>
          </a:p>
          <a:p>
            <a:pPr marL="0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Filips de Goede</a:t>
            </a:r>
          </a:p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Paleis in Brussel</a:t>
            </a:r>
          </a:p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Centrale rechtbank</a:t>
            </a:r>
          </a:p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Centrale rekenkamer</a:t>
            </a:r>
          </a:p>
          <a:p>
            <a:pPr marL="0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1477 valt Bourgondische rijk uiteen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Bourgondië bij Frankrijk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Bourgondische Nederlanden bij Habsburgse Rijk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835" y="1173048"/>
            <a:ext cx="3876674" cy="5461265"/>
          </a:xfrm>
          <a:prstGeom prst="rect">
            <a:avLst/>
          </a:prstGeom>
        </p:spPr>
      </p:pic>
      <p:sp>
        <p:nvSpPr>
          <p:cNvPr id="12" name="Ovaal 11"/>
          <p:cNvSpPr/>
          <p:nvPr/>
        </p:nvSpPr>
        <p:spPr>
          <a:xfrm>
            <a:off x="6366401" y="4945924"/>
            <a:ext cx="1990725" cy="154305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/>
          <p:nvPr/>
        </p:nvSpPr>
        <p:spPr>
          <a:xfrm>
            <a:off x="4771603" y="2465267"/>
            <a:ext cx="1990725" cy="154305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6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Controlevragen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Wat wordt bedoeld met het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bonum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commune?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Daarmee wordt het algemeen belang bedoeld</a:t>
            </a:r>
          </a:p>
          <a:p>
            <a:pPr marL="0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verdedigt de stad?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 schutterij</a:t>
            </a:r>
          </a:p>
          <a:p>
            <a:pPr marL="0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Welke taken neemt de burgerij over van de geestelijkheid?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Het stichten van scholen</a:t>
            </a:r>
          </a:p>
          <a:p>
            <a:pPr marL="0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Geef een voorbeeld van sociale zorg in steden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Het bieden van hulp aan weduwen, door gilden</a:t>
            </a:r>
          </a:p>
          <a:p>
            <a:pPr marL="0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Vul aan: “Begijnhoven en bedelorden zijn voorbeelden van de [ ……. ]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[ Moderne devotie ]</a:t>
            </a:r>
          </a:p>
          <a:p>
            <a:pPr marL="0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r>
              <a:rPr lang="nl-NL" dirty="0" smtClean="0"/>
              <a:t>Steden en Burgers </a:t>
            </a:r>
            <a:br>
              <a:rPr lang="nl-NL" dirty="0" smtClean="0"/>
            </a:br>
            <a:r>
              <a:rPr lang="nl-NL" dirty="0" smtClean="0"/>
              <a:t>in de Lage Landen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402786"/>
            <a:ext cx="230777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Steden, netwerken en bestuurders</a:t>
            </a:r>
          </a:p>
          <a:p>
            <a:pPr algn="ctr"/>
            <a:r>
              <a:rPr lang="nl-NL" dirty="0" smtClean="0"/>
              <a:t>(1302-1602)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582967"/>
            <a:ext cx="2307772" cy="646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Burgers, geestelijken en vorsten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741" y="3486150"/>
            <a:ext cx="230999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26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Stofomschrijving</a:t>
            </a:r>
            <a:endParaRPr lang="nl-NL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r>
              <a:rPr lang="nl-NL" dirty="0" smtClean="0"/>
              <a:t>Steden en Burgers </a:t>
            </a:r>
            <a:br>
              <a:rPr lang="nl-NL" dirty="0" smtClean="0"/>
            </a:br>
            <a:r>
              <a:rPr lang="nl-NL" dirty="0" smtClean="0"/>
              <a:t>in de Lage Landen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9190741" y="1206214"/>
            <a:ext cx="2307772" cy="1846659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 anchorCtr="1">
            <a:spAutoFit/>
          </a:bodyPr>
          <a:lstStyle/>
          <a:p>
            <a:pPr marL="0" lvl="1"/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Leerdoel:</a:t>
            </a:r>
          </a:p>
          <a:p>
            <a:pPr marL="0" lvl="1"/>
            <a:endParaRPr lang="nl-N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 ontwikkelden verhoudingen tussen burgers, geestelijken en vorsten zich?</a:t>
            </a:r>
          </a:p>
          <a:p>
            <a:endParaRPr lang="nl-NL" dirty="0" smtClean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06214"/>
            <a:ext cx="7556863" cy="129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5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Het beleid van Habsburgse vorsten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r>
              <a:rPr lang="nl-NL" dirty="0" smtClean="0"/>
              <a:t>Steden en Burgers </a:t>
            </a:r>
            <a:br>
              <a:rPr lang="nl-NL" dirty="0" smtClean="0"/>
            </a:br>
            <a:r>
              <a:rPr lang="nl-NL" dirty="0" smtClean="0"/>
              <a:t>in de Lage Landen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395872"/>
            <a:ext cx="230777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Steden, netwerken en bestuurders</a:t>
            </a:r>
          </a:p>
          <a:p>
            <a:pPr algn="ctr"/>
            <a:r>
              <a:rPr lang="nl-NL" dirty="0" smtClean="0"/>
              <a:t>(1302-1602)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Habsburgse vorsten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523" y="3695700"/>
            <a:ext cx="2309990" cy="3162300"/>
          </a:xfrm>
          <a:prstGeom prst="rect">
            <a:avLst/>
          </a:prstGeom>
        </p:spPr>
      </p:pic>
      <p:sp>
        <p:nvSpPr>
          <p:cNvPr id="11" name="Tijdelijke aanduiding voor inhoud 10"/>
          <p:cNvSpPr>
            <a:spLocks noGrp="1"/>
          </p:cNvSpPr>
          <p:nvPr>
            <p:ph idx="1"/>
          </p:nvPr>
        </p:nvSpPr>
        <p:spPr>
          <a:xfrm>
            <a:off x="838200" y="1395872"/>
            <a:ext cx="4204064" cy="4781091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Bourgondische Nederlanden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Bij Habsburgse Rijk o.l.v. Maximiliaan van Habsburg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Steden willen privileges behouden</a:t>
            </a:r>
          </a:p>
          <a:p>
            <a:pPr marL="0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Strijd steden en Habsburg</a:t>
            </a:r>
          </a:p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Gent en Brugge onderworpen</a:t>
            </a:r>
          </a:p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Buitenlandse handelaren moesten naar Antwerpen</a:t>
            </a:r>
          </a:p>
          <a:p>
            <a:pPr marL="0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= Belangrijke oorzaak einde gouden eeuw van Brugge en groei van Antwerpen tot belangrijkste handelsstad van Europa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9833" y="1409547"/>
            <a:ext cx="3656784" cy="447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5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Het beleid van Habsburgse vorsten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r>
              <a:rPr lang="nl-NL" dirty="0" smtClean="0"/>
              <a:t>Steden en Burgers </a:t>
            </a:r>
            <a:br>
              <a:rPr lang="nl-NL" dirty="0" smtClean="0"/>
            </a:br>
            <a:r>
              <a:rPr lang="nl-NL" dirty="0" smtClean="0"/>
              <a:t>in de Lage Landen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395872"/>
            <a:ext cx="230777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Steden, netwerken en bestuurders</a:t>
            </a:r>
          </a:p>
          <a:p>
            <a:pPr algn="ctr"/>
            <a:r>
              <a:rPr lang="nl-NL" dirty="0" smtClean="0"/>
              <a:t>(1302-1602)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Habsburgse vorsten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523" y="3695700"/>
            <a:ext cx="2309990" cy="3162300"/>
          </a:xfrm>
          <a:prstGeom prst="rect">
            <a:avLst/>
          </a:prstGeom>
        </p:spPr>
      </p:pic>
      <p:sp>
        <p:nvSpPr>
          <p:cNvPr id="11" name="Tijdelijke aanduiding voor inhoud 10"/>
          <p:cNvSpPr>
            <a:spLocks noGrp="1"/>
          </p:cNvSpPr>
          <p:nvPr>
            <p:ph idx="1"/>
          </p:nvPr>
        </p:nvSpPr>
        <p:spPr>
          <a:xfrm>
            <a:off x="838199" y="1395872"/>
            <a:ext cx="7556863" cy="4781091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Karel V landsheer van de Nederlanden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Hij verenigt alle 17 gewesten onder één vorst</a:t>
            </a:r>
          </a:p>
          <a:p>
            <a:pPr marL="0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Karel V voert centralisatiepolitiek</a:t>
            </a:r>
          </a:p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Belasting op bier, wijn en laken</a:t>
            </a:r>
          </a:p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Staatsinstellingen in Brussel (wetten + belasting)</a:t>
            </a:r>
          </a:p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Stelt inquisitie in en wil ook godsdienst centraliseren</a:t>
            </a:r>
          </a:p>
          <a:p>
            <a:pPr marL="0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847" y="1395872"/>
            <a:ext cx="6609178" cy="4956884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7553613" y="1395872"/>
            <a:ext cx="84144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mtClean="0"/>
              <a:t>Karel V</a:t>
            </a:r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3175" y="0"/>
            <a:ext cx="5860239" cy="688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Het beleid van Habsburgse vorsten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r>
              <a:rPr lang="nl-NL" dirty="0" smtClean="0"/>
              <a:t>Steden en Burgers </a:t>
            </a:r>
            <a:br>
              <a:rPr lang="nl-NL" dirty="0" smtClean="0"/>
            </a:br>
            <a:r>
              <a:rPr lang="nl-NL" dirty="0" smtClean="0"/>
              <a:t>in de Lage Landen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395872"/>
            <a:ext cx="230777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Steden, netwerken en bestuurders</a:t>
            </a:r>
          </a:p>
          <a:p>
            <a:pPr algn="ctr"/>
            <a:r>
              <a:rPr lang="nl-NL" dirty="0" smtClean="0"/>
              <a:t>(1302-1602)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Habsburgse vorsten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523" y="3695700"/>
            <a:ext cx="2309990" cy="3162300"/>
          </a:xfrm>
          <a:prstGeom prst="rect">
            <a:avLst/>
          </a:prstGeom>
        </p:spPr>
      </p:pic>
      <p:sp>
        <p:nvSpPr>
          <p:cNvPr id="11" name="Tijdelijke aanduiding voor inhoud 10"/>
          <p:cNvSpPr>
            <a:spLocks noGrp="1"/>
          </p:cNvSpPr>
          <p:nvPr>
            <p:ph idx="1"/>
          </p:nvPr>
        </p:nvSpPr>
        <p:spPr>
          <a:xfrm>
            <a:off x="838199" y="1395872"/>
            <a:ext cx="7556863" cy="4781091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Filips II vanaf 1555 landsheer van de Nederlanden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Hij zet centralisatiepolitiek en godsdienstpolitiek voort</a:t>
            </a:r>
          </a:p>
          <a:p>
            <a:pPr marL="0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1559: vertrekt naar Spanje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1566: Beeldenstorm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1567: Alva als landvoogd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1568: begin Opstand o.l.v. Willem van Oranje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1572: veel steden sluiten zich aan bij de Opstand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1579: Parma vervangt Alva als landvoogd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1579: Unie van Atrecht en Unie van Utrecht</a:t>
            </a:r>
          </a:p>
          <a:p>
            <a:pPr marL="0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1584: Ieper, Brugge en Gent in Spaanse handen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1585: Brussel en Antwerpen in Spaanse handen</a:t>
            </a:r>
          </a:p>
          <a:p>
            <a:pPr marL="0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Blokkade van de Schelde: Haven van Antwerpen wordt geblokkeerd. Veel handelaren vestigen zich in Zeeuwse en Hollandse steden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42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3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Leidende vraag + Leerdoelen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Leidende vraag: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Welke invloed hadden economische en politieke ontwikkelingen op de positie van de stedelijke burgerij in de Nederlandse gewesten (1302-1602)?</a:t>
            </a: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Leerdoelen: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welke handelsnetwerken waren Brugge, Antwerpen en Amsterdam actief?</a:t>
            </a:r>
          </a:p>
          <a:p>
            <a:pPr lvl="1">
              <a:buFontTx/>
              <a:buChar char="-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Hoe ontwikkelden verhoudingen tussen burgers, geestelijken en vorsten zich?</a:t>
            </a:r>
          </a:p>
          <a:p>
            <a:pPr lvl="1">
              <a:buFontTx/>
              <a:buChar char="-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Hoe leidde het beleid van Habsburgse vorsten tot de economisch bloeiende Republiek?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r>
              <a:rPr lang="nl-NL" dirty="0" smtClean="0"/>
              <a:t>Steden en Burgers </a:t>
            </a:r>
            <a:br>
              <a:rPr lang="nl-NL" dirty="0" smtClean="0"/>
            </a:br>
            <a:r>
              <a:rPr lang="nl-NL" dirty="0" smtClean="0"/>
              <a:t>in de Lage Landen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402786"/>
            <a:ext cx="230777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Steden in Vlaanderen en Artesië </a:t>
            </a:r>
          </a:p>
          <a:p>
            <a:pPr algn="ctr"/>
            <a:r>
              <a:rPr lang="nl-NL" dirty="0" smtClean="0"/>
              <a:t>(1050-1302)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Boeren en Burgers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922" y="3242977"/>
            <a:ext cx="2292591" cy="322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2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Het beleid van Habsburgse vorsten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r>
              <a:rPr lang="nl-NL" dirty="0" smtClean="0"/>
              <a:t>Steden en Burgers </a:t>
            </a:r>
            <a:br>
              <a:rPr lang="nl-NL" dirty="0" smtClean="0"/>
            </a:br>
            <a:r>
              <a:rPr lang="nl-NL" dirty="0" smtClean="0"/>
              <a:t>in de Lage Landen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395872"/>
            <a:ext cx="230777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Steden, netwerken en bestuurders</a:t>
            </a:r>
          </a:p>
          <a:p>
            <a:pPr algn="ctr"/>
            <a:r>
              <a:rPr lang="nl-NL" dirty="0" smtClean="0"/>
              <a:t>(1302-1602)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Habsburgse vorsten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523" y="3695700"/>
            <a:ext cx="2309990" cy="3162300"/>
          </a:xfrm>
          <a:prstGeom prst="rect">
            <a:avLst/>
          </a:prstGeom>
        </p:spPr>
      </p:pic>
      <p:sp>
        <p:nvSpPr>
          <p:cNvPr id="11" name="Tijdelijke aanduiding voor inhoud 10"/>
          <p:cNvSpPr>
            <a:spLocks noGrp="1"/>
          </p:cNvSpPr>
          <p:nvPr>
            <p:ph idx="1"/>
          </p:nvPr>
        </p:nvSpPr>
        <p:spPr>
          <a:xfrm>
            <a:off x="838199" y="1395872"/>
            <a:ext cx="7556863" cy="4781091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64" y="2106706"/>
            <a:ext cx="8513903" cy="4126286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5275784" y="1857537"/>
            <a:ext cx="3517117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Filips II (links) en Willem van Oranje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72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Controlevragen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Bij welk rijk worden de Bourgondische Nederlanden gevoegd?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Bij het Habsburgse Rijk</a:t>
            </a:r>
          </a:p>
          <a:p>
            <a:pPr marL="0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Wat is een belangrijke reden dat Antwerpen uitgroeit tot een belangrijke stad?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Buitenlandse handelaren moesten zich in Antwerpen vestigen</a:t>
            </a:r>
          </a:p>
          <a:p>
            <a:pPr marL="0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Juist of onjuist? “Karel V én Filips II voeren een centralisatiepolitiek.”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Juist</a:t>
            </a:r>
          </a:p>
          <a:p>
            <a:pPr marL="0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Welke landvoogd verovert steden als Brugge, Brussel en Antwerpen?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Parma</a:t>
            </a:r>
          </a:p>
          <a:p>
            <a:pPr marL="0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r>
              <a:rPr lang="nl-NL" dirty="0" smtClean="0"/>
              <a:t>Steden en Burgers </a:t>
            </a:r>
            <a:br>
              <a:rPr lang="nl-NL" dirty="0" smtClean="0"/>
            </a:br>
            <a:r>
              <a:rPr lang="nl-NL" dirty="0" smtClean="0"/>
              <a:t>in de Lage Landen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402786"/>
            <a:ext cx="230777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Steden, netwerken en bestuurders</a:t>
            </a:r>
          </a:p>
          <a:p>
            <a:pPr algn="ctr"/>
            <a:r>
              <a:rPr lang="nl-NL" dirty="0" smtClean="0"/>
              <a:t>(1302-1602)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Habsburgse vorsten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523" y="3257550"/>
            <a:ext cx="230999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89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Stofomschrijving</a:t>
            </a:r>
            <a:endParaRPr lang="nl-NL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r>
              <a:rPr lang="nl-NL" dirty="0" smtClean="0"/>
              <a:t>Steden en Burgers </a:t>
            </a:r>
            <a:br>
              <a:rPr lang="nl-NL" dirty="0" smtClean="0"/>
            </a:br>
            <a:r>
              <a:rPr lang="nl-NL" dirty="0" smtClean="0"/>
              <a:t>in de Lage Landen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9190741" y="1221602"/>
            <a:ext cx="2307772" cy="2062103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 anchorCtr="1">
            <a:spAutoFit/>
          </a:bodyPr>
          <a:lstStyle/>
          <a:p>
            <a:pPr marL="0" lvl="1"/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Leerdoel:</a:t>
            </a:r>
          </a:p>
          <a:p>
            <a:pPr marL="0" lvl="1"/>
            <a:endParaRPr lang="nl-N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 leidde het beleid van Habsburgse vorsten tot de economisch bloeiende Republiek</a:t>
            </a:r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lvl="1"/>
            <a:endParaRPr lang="nl-N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21602"/>
            <a:ext cx="7556863" cy="427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57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Handelsnetwerken van Brugge, Antwerpen, Amsterdam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1600" dirty="0" smtClean="0"/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Brugge centrum van internationaal handelsnetwerk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Hanze heeft hoofdkantoor in Brugge 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Brugge wordt stapelmarkt voor de Nederlanden</a:t>
            </a:r>
          </a:p>
          <a:p>
            <a:pPr marL="0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Bier uit Duitsland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Timmerhout uit Zweden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Pelzen uit Rusland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Wijn, olijfolie, rozijnen en vijgen uit Zuiden</a:t>
            </a:r>
          </a:p>
          <a:p>
            <a:pPr marL="0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Brugge wordt ook financieel centrum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Italiaanse kooplieden hebben bedrijven in Brugge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Handelsondernemingen ontwikkelen zich tot bank</a:t>
            </a:r>
          </a:p>
          <a:p>
            <a:pPr marL="0" indent="0">
              <a:buNone/>
            </a:pPr>
            <a:endParaRPr lang="nl-NL" sz="1600" dirty="0"/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r>
              <a:rPr lang="nl-NL" dirty="0" smtClean="0"/>
              <a:t>Steden en Burgers </a:t>
            </a:r>
            <a:br>
              <a:rPr lang="nl-NL" dirty="0" smtClean="0"/>
            </a:br>
            <a:r>
              <a:rPr lang="nl-NL" dirty="0" smtClean="0"/>
              <a:t>in de Lage Landen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88523" y="1402786"/>
            <a:ext cx="230777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Steden, netwerken en bestuurders</a:t>
            </a:r>
          </a:p>
          <a:p>
            <a:pPr algn="ctr"/>
            <a:r>
              <a:rPr lang="nl-NL" dirty="0" smtClean="0"/>
              <a:t>(1302-1602)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Handelsnetwerken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523" y="3257550"/>
            <a:ext cx="2309990" cy="31623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7487195" y="1402786"/>
            <a:ext cx="907868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Brugge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369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Handelsnetwerken van Brugge, Antwerpen, Amsterdam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Wisselbrief</a:t>
            </a:r>
          </a:p>
          <a:p>
            <a:pPr marL="0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Je kunt goederen verkopen voor een wisselbrief en deze later inleveren voor geld</a:t>
            </a:r>
          </a:p>
          <a:p>
            <a:pPr marL="0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Je kunt met een wisselbrief aankopen doen</a:t>
            </a:r>
          </a:p>
          <a:p>
            <a:pPr marL="0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Je kunt in wisselbrieven handelen, waarbij de waarde afhangt van wisselkoersen van diverse munten</a:t>
            </a:r>
          </a:p>
          <a:p>
            <a:pPr marL="0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 handel in wisselbrieven leidt in Brugge tot ontstaan van de beurs</a:t>
            </a:r>
          </a:p>
          <a:p>
            <a:pPr marL="0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Op de beurs komen kooplieden samen om handel te drijven en wisselkoersen vast te stellen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r>
              <a:rPr lang="nl-NL" dirty="0" smtClean="0"/>
              <a:t>Steden en Burgers </a:t>
            </a:r>
            <a:br>
              <a:rPr lang="nl-NL" dirty="0" smtClean="0"/>
            </a:br>
            <a:r>
              <a:rPr lang="nl-NL" dirty="0" smtClean="0"/>
              <a:t>in de Lage Landen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402786"/>
            <a:ext cx="230777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Steden, netwerken en bestuurders</a:t>
            </a:r>
          </a:p>
          <a:p>
            <a:pPr algn="ctr"/>
            <a:r>
              <a:rPr lang="nl-NL" dirty="0" smtClean="0"/>
              <a:t>(1302-1602)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Handelsnetwerken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523" y="3257550"/>
            <a:ext cx="230999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57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Handelsnetwerken van Brugge, Antwerpen, Amsterdam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506" y="1229026"/>
            <a:ext cx="3459069" cy="2920538"/>
          </a:xfr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r>
              <a:rPr lang="nl-NL" dirty="0" smtClean="0"/>
              <a:t>Steden en Burgers </a:t>
            </a:r>
            <a:br>
              <a:rPr lang="nl-NL" dirty="0" smtClean="0"/>
            </a:br>
            <a:r>
              <a:rPr lang="nl-NL" dirty="0" smtClean="0"/>
              <a:t>in de Lage Landen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402786"/>
            <a:ext cx="230777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Steden, netwerken en bestuurders</a:t>
            </a:r>
          </a:p>
          <a:p>
            <a:pPr algn="ctr"/>
            <a:r>
              <a:rPr lang="nl-NL" dirty="0" smtClean="0"/>
              <a:t>(1302-1602)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Handelsnetwerken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523" y="3257550"/>
            <a:ext cx="2309990" cy="31623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99" y="1229026"/>
            <a:ext cx="5095875" cy="5290836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5332505" y="4505634"/>
            <a:ext cx="3459069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Wat valt je op als je beide schilderijen met elkaar vergelijkt?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936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Handelsnetwerken van Brugge, Antwerpen, Amsterdam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Antwerpen neemt rond 1500 positie van Brugge over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Belangrijkste handelscentrum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Rijkste stad van Europa</a:t>
            </a:r>
          </a:p>
          <a:p>
            <a:pPr marL="0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Rivierhandel naar Duitse achterland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Landroute naar Noord-Italië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Engelse handelaren brengen wol en laken (nu hier gemaakt)</a:t>
            </a:r>
          </a:p>
          <a:p>
            <a:pPr marL="0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Textiel en grondstoffen voor textiel blijft belangrijkste handel</a:t>
            </a:r>
          </a:p>
          <a:p>
            <a:pPr marL="0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Antwerpen wordt stapelmarkt voor koloniale producten uit Spaanse en Portugese kolonies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Suiker, specerijen</a:t>
            </a:r>
          </a:p>
          <a:p>
            <a:pPr marL="0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Groeiend belang van graanhandel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r>
              <a:rPr lang="nl-NL" dirty="0" smtClean="0"/>
              <a:t>Steden en Burgers </a:t>
            </a:r>
            <a:br>
              <a:rPr lang="nl-NL" dirty="0" smtClean="0"/>
            </a:br>
            <a:r>
              <a:rPr lang="nl-NL" dirty="0" smtClean="0"/>
              <a:t>in de Lage Landen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88523" y="1402786"/>
            <a:ext cx="230777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Steden, netwerken en bestuurders</a:t>
            </a:r>
          </a:p>
          <a:p>
            <a:pPr algn="ctr"/>
            <a:r>
              <a:rPr lang="nl-NL" dirty="0" smtClean="0"/>
              <a:t>(1302-1602)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Handelsnetwerken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523" y="3257550"/>
            <a:ext cx="2309990" cy="3162300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7162994" y="1402786"/>
            <a:ext cx="123206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dirty="0" smtClean="0"/>
              <a:t>Antwerpen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488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Handelsnetwerken van Brugge, Antwerpen, Amsterdam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Graan uit Polen en Baltisch gebied aangevoerd (Oostzeegebied)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Hollanders spelen grote rol in graanhandel</a:t>
            </a:r>
          </a:p>
          <a:p>
            <a:pPr marL="0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Hollandse steden zijn in opkomst vanaf 14</a:t>
            </a:r>
            <a:r>
              <a:rPr lang="nl-NL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eeuw</a:t>
            </a:r>
          </a:p>
          <a:p>
            <a:pPr marL="0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Hollanders handelen in graan, omdat land ongeschikt is dit te verbouwen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Door handel in (brood)graan opkomst scheepsbouw en vrachtvaarders</a:t>
            </a:r>
          </a:p>
          <a:p>
            <a:pPr marL="0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Overschotten worden verhandeld in Vlaanderen en Brabant</a:t>
            </a:r>
          </a:p>
          <a:p>
            <a:pPr marL="0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Amsterdam groeit door graanhandel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Amsterdam is gespecialiseerde voorhaven van Antwerpen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r>
              <a:rPr lang="nl-NL" dirty="0" smtClean="0"/>
              <a:t>Steden en Burgers </a:t>
            </a:r>
            <a:br>
              <a:rPr lang="nl-NL" dirty="0" smtClean="0"/>
            </a:br>
            <a:r>
              <a:rPr lang="nl-NL" dirty="0" smtClean="0"/>
              <a:t>in de Lage Landen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402786"/>
            <a:ext cx="230777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Steden, netwerken en bestuurders</a:t>
            </a:r>
          </a:p>
          <a:p>
            <a:pPr algn="ctr"/>
            <a:r>
              <a:rPr lang="nl-NL" dirty="0" smtClean="0"/>
              <a:t>(1302-1602)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Handelsnetwerken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523" y="3257550"/>
            <a:ext cx="2309990" cy="31623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7122150" y="1402786"/>
            <a:ext cx="1272913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dirty="0" smtClean="0"/>
              <a:t>Amsterdam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901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Controlevragen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Wat is het voordeel van een wisselbrief?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Je kunt deze verhandelen. Je kunt de brief later inwisselen voor geld</a:t>
            </a:r>
          </a:p>
          <a:p>
            <a:pPr marL="0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Welke stad neemt rond 1500 de positie van Brugge over?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Antwerpen</a:t>
            </a:r>
          </a:p>
          <a:p>
            <a:pPr marL="0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Waren halen Hollandse handelaren het broodgraan vandaan?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Uit het Oostzeegebied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Juist of onjuist? “Antwerpen wordt een gespecialiseerde voorhaven van Amsterdam.”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Onjuist. Amsterdam was het van Antwerpen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r>
              <a:rPr lang="nl-NL" dirty="0" smtClean="0"/>
              <a:t>Steden en Burgers </a:t>
            </a:r>
            <a:br>
              <a:rPr lang="nl-NL" dirty="0" smtClean="0"/>
            </a:br>
            <a:r>
              <a:rPr lang="nl-NL" dirty="0" smtClean="0"/>
              <a:t>in de Lage Landen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402786"/>
            <a:ext cx="230777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Steden, netwerken en bestuurders</a:t>
            </a:r>
          </a:p>
          <a:p>
            <a:pPr algn="ctr"/>
            <a:r>
              <a:rPr lang="nl-NL" dirty="0" smtClean="0"/>
              <a:t>(1302-1602)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Handelsnetwerken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523" y="3257550"/>
            <a:ext cx="230999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9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Stofomschrijving</a:t>
            </a:r>
            <a:endParaRPr lang="nl-NL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r>
              <a:rPr lang="nl-NL" dirty="0" smtClean="0"/>
              <a:t>Steden en Burgers </a:t>
            </a:r>
            <a:br>
              <a:rPr lang="nl-NL" dirty="0" smtClean="0"/>
            </a:br>
            <a:r>
              <a:rPr lang="nl-NL" dirty="0" smtClean="0"/>
              <a:t>in de Lage Landen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9190741" y="1252372"/>
            <a:ext cx="2307772" cy="2092881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 anchorCtr="1">
            <a:spAutoFit/>
          </a:bodyPr>
          <a:lstStyle/>
          <a:p>
            <a:pPr marL="0" lvl="1"/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Leerdoel:</a:t>
            </a:r>
          </a:p>
          <a:p>
            <a:pPr marL="0" lvl="1"/>
            <a:endParaRPr lang="nl-N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welke handelsnetwerken waren Brugge, Antwerpen en Amsterdam actief?</a:t>
            </a:r>
          </a:p>
          <a:p>
            <a:endParaRPr lang="nl-NL" dirty="0" smtClean="0">
              <a:solidFill>
                <a:schemeClr val="bg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52372"/>
            <a:ext cx="7556863" cy="242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7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1439</TotalTime>
  <Words>1453</Words>
  <Application>Microsoft Office PowerPoint</Application>
  <PresentationFormat>Breedbeeld</PresentationFormat>
  <Paragraphs>299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Kantoorthema</vt:lpstr>
      <vt:lpstr>Steden en Burgers</vt:lpstr>
      <vt:lpstr>Leidende vraag + Leerdoelen</vt:lpstr>
      <vt:lpstr>Handelsnetwerken van Brugge, Antwerpen, Amsterdam</vt:lpstr>
      <vt:lpstr>Handelsnetwerken van Brugge, Antwerpen, Amsterdam</vt:lpstr>
      <vt:lpstr>Handelsnetwerken van Brugge, Antwerpen, Amsterdam</vt:lpstr>
      <vt:lpstr>Handelsnetwerken van Brugge, Antwerpen, Amsterdam</vt:lpstr>
      <vt:lpstr>Handelsnetwerken van Brugge, Antwerpen, Amsterdam</vt:lpstr>
      <vt:lpstr>Controlevragen</vt:lpstr>
      <vt:lpstr>Stofomschrijving</vt:lpstr>
      <vt:lpstr>Verhoudingen tussen burgers, geestelijken en vorsten</vt:lpstr>
      <vt:lpstr>Verhoudingen tussen burgers, geestelijken en vorsten</vt:lpstr>
      <vt:lpstr>Verhoudingen tussen burgers, geestelijken en vorsten</vt:lpstr>
      <vt:lpstr>Verhoudingen tussen burgers, geestelijken en vorsten</vt:lpstr>
      <vt:lpstr>Verhoudingen tussen burgers, geestelijken en vorsten</vt:lpstr>
      <vt:lpstr>Controlevragen</vt:lpstr>
      <vt:lpstr>Stofomschrijving</vt:lpstr>
      <vt:lpstr>Het beleid van Habsburgse vorsten</vt:lpstr>
      <vt:lpstr>Het beleid van Habsburgse vorsten</vt:lpstr>
      <vt:lpstr>Het beleid van Habsburgse vorsten</vt:lpstr>
      <vt:lpstr>Het beleid van Habsburgse vorsten</vt:lpstr>
      <vt:lpstr>Controlevragen</vt:lpstr>
      <vt:lpstr>Stofomschrijving</vt:lpstr>
    </vt:vector>
  </TitlesOfParts>
  <Company>Ubbo Emmius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Wim Niemeijer</dc:creator>
  <cp:lastModifiedBy>Wim Niemeijer</cp:lastModifiedBy>
  <cp:revision>26</cp:revision>
  <dcterms:created xsi:type="dcterms:W3CDTF">2020-05-21T09:34:37Z</dcterms:created>
  <dcterms:modified xsi:type="dcterms:W3CDTF">2020-07-24T07:17:54Z</dcterms:modified>
</cp:coreProperties>
</file>