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6" r:id="rId5"/>
    <p:sldId id="260" r:id="rId6"/>
    <p:sldId id="261" r:id="rId7"/>
    <p:sldId id="273" r:id="rId8"/>
    <p:sldId id="277" r:id="rId9"/>
    <p:sldId id="262" r:id="rId10"/>
    <p:sldId id="263" r:id="rId11"/>
    <p:sldId id="264" r:id="rId12"/>
    <p:sldId id="265" r:id="rId13"/>
    <p:sldId id="267" r:id="rId14"/>
    <p:sldId id="268" r:id="rId15"/>
    <p:sldId id="272" r:id="rId16"/>
    <p:sldId id="278" r:id="rId17"/>
    <p:sldId id="269" r:id="rId18"/>
    <p:sldId id="276" r:id="rId19"/>
    <p:sldId id="270" r:id="rId20"/>
    <p:sldId id="271" r:id="rId21"/>
    <p:sldId id="275" r:id="rId22"/>
    <p:sldId id="274" r:id="rId23"/>
    <p:sldId id="279" r:id="rId2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395DF-ABBB-41FC-85ED-C0F4CDAD6F97}" type="datetimeFigureOut">
              <a:rPr lang="nl-NL" smtClean="0"/>
              <a:t>24-7-2020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12FBF-08DC-470A-B004-F71C5F6A2BD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7945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395DF-ABBB-41FC-85ED-C0F4CDAD6F97}" type="datetimeFigureOut">
              <a:rPr lang="nl-NL" smtClean="0"/>
              <a:t>24-7-2020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12FBF-08DC-470A-B004-F71C5F6A2BD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3260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395DF-ABBB-41FC-85ED-C0F4CDAD6F97}" type="datetimeFigureOut">
              <a:rPr lang="nl-NL" smtClean="0"/>
              <a:t>24-7-2020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12FBF-08DC-470A-B004-F71C5F6A2BD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959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395DF-ABBB-41FC-85ED-C0F4CDAD6F97}" type="datetimeFigureOut">
              <a:rPr lang="nl-NL" smtClean="0"/>
              <a:t>24-7-2020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12FBF-08DC-470A-B004-F71C5F6A2BD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2171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395DF-ABBB-41FC-85ED-C0F4CDAD6F97}" type="datetimeFigureOut">
              <a:rPr lang="nl-NL" smtClean="0"/>
              <a:t>24-7-2020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12FBF-08DC-470A-B004-F71C5F6A2BD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2918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395DF-ABBB-41FC-85ED-C0F4CDAD6F97}" type="datetimeFigureOut">
              <a:rPr lang="nl-NL" smtClean="0"/>
              <a:t>24-7-2020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12FBF-08DC-470A-B004-F71C5F6A2BD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4624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395DF-ABBB-41FC-85ED-C0F4CDAD6F97}" type="datetimeFigureOut">
              <a:rPr lang="nl-NL" smtClean="0"/>
              <a:t>24-7-2020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12FBF-08DC-470A-B004-F71C5F6A2BD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8988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395DF-ABBB-41FC-85ED-C0F4CDAD6F97}" type="datetimeFigureOut">
              <a:rPr lang="nl-NL" smtClean="0"/>
              <a:t>24-7-2020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12FBF-08DC-470A-B004-F71C5F6A2BD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0751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395DF-ABBB-41FC-85ED-C0F4CDAD6F97}" type="datetimeFigureOut">
              <a:rPr lang="nl-NL" smtClean="0"/>
              <a:t>24-7-2020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12FBF-08DC-470A-B004-F71C5F6A2BD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1871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395DF-ABBB-41FC-85ED-C0F4CDAD6F97}" type="datetimeFigureOut">
              <a:rPr lang="nl-NL" smtClean="0"/>
              <a:t>24-7-2020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12FBF-08DC-470A-B004-F71C5F6A2BD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3692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395DF-ABBB-41FC-85ED-C0F4CDAD6F97}" type="datetimeFigureOut">
              <a:rPr lang="nl-NL" smtClean="0"/>
              <a:t>24-7-2020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12FBF-08DC-470A-B004-F71C5F6A2BD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4836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3395DF-ABBB-41FC-85ED-C0F4CDAD6F97}" type="datetimeFigureOut">
              <a:rPr lang="nl-NL" smtClean="0"/>
              <a:t>24-7-2020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12FBF-08DC-470A-B004-F71C5F6A2BD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8184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s://upload.wikimedia.org/wikipedia/commons/3/36/Amsterdam1662.jp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71462"/>
            <a:ext cx="11430000" cy="631507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54332" y="656407"/>
            <a:ext cx="9144000" cy="1033463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nl-N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Steden en Burgers</a:t>
            </a:r>
            <a:endParaRPr lang="nl-N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54332" y="1689870"/>
            <a:ext cx="9144000" cy="493712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nl-NL" dirty="0" smtClean="0"/>
              <a:t>De Republiek (1602-1700)</a:t>
            </a:r>
          </a:p>
        </p:txBody>
      </p:sp>
    </p:spTree>
    <p:extLst>
      <p:ext uri="{BB962C8B-B14F-4D97-AF65-F5344CB8AC3E}">
        <p14:creationId xmlns:p14="http://schemas.microsoft.com/office/powerpoint/2010/main" val="387628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Economische groei in de Republiek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Amsterdam wordt de stapelmarkt van Europa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Koopmansbeurs in 1611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Stijging inwoneraantal naar 200.000 in 1660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r>
              <a:rPr lang="nl-NL" dirty="0" smtClean="0"/>
              <a:t>Steden en Burgers </a:t>
            </a:r>
            <a:br>
              <a:rPr lang="nl-NL" dirty="0" smtClean="0"/>
            </a:br>
            <a:r>
              <a:rPr lang="nl-NL" dirty="0" smtClean="0"/>
              <a:t>in de Lage Landen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541286"/>
            <a:ext cx="2307772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De Republiek </a:t>
            </a:r>
          </a:p>
          <a:p>
            <a:pPr algn="ctr"/>
            <a:r>
              <a:rPr lang="nl-NL" dirty="0" smtClean="0"/>
              <a:t>(1602-1700)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Economische groei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049" y="1151358"/>
            <a:ext cx="6909163" cy="5140582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620" y="117444"/>
            <a:ext cx="7881825" cy="6721328"/>
          </a:xfrm>
          <a:prstGeom prst="rect">
            <a:avLst/>
          </a:prstGeom>
        </p:spPr>
      </p:pic>
      <p:sp>
        <p:nvSpPr>
          <p:cNvPr id="11" name="Rechthoek 10"/>
          <p:cNvSpPr/>
          <p:nvPr/>
        </p:nvSpPr>
        <p:spPr>
          <a:xfrm>
            <a:off x="9815399" y="6167330"/>
            <a:ext cx="182415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000" dirty="0">
                <a:hlinkClick r:id="rId4"/>
              </a:rPr>
              <a:t>https://</a:t>
            </a:r>
            <a:r>
              <a:rPr lang="nl-NL" sz="1000" dirty="0" smtClean="0">
                <a:hlinkClick r:id="rId4"/>
              </a:rPr>
              <a:t>upload.wikimedia.org/wikipedia/commons/3/36/Amsterdam1662.jpg</a:t>
            </a:r>
            <a:r>
              <a:rPr lang="nl-NL" sz="1000" dirty="0" smtClean="0"/>
              <a:t> </a:t>
            </a:r>
            <a:endParaRPr lang="nl-NL" sz="1000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3461" y="4448175"/>
            <a:ext cx="2305051" cy="172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19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Economische groei van de Republiek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Aanleg </a:t>
            </a:r>
            <a:r>
              <a:rPr lang="nl-N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grachtengordel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vanaf 1612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Koopmanshuizen en pakhuizen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Herengracht, Keizersgracht, Prinsengracht</a:t>
            </a:r>
          </a:p>
          <a:p>
            <a:pPr lvl="1">
              <a:buFontTx/>
              <a:buChar char="-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Ook groei van andere steden: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Leiden (textiel)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Haarlem (linnen)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Rotterdam (havenstad)</a:t>
            </a:r>
          </a:p>
          <a:p>
            <a:pPr lvl="1">
              <a:buFontTx/>
              <a:buChar char="-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 steden vormen een netwerk, elk met eigen specialismen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Binnenlands transport door netwerk openbaar vervoer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Kanalen met trekvaarten</a:t>
            </a:r>
          </a:p>
          <a:p>
            <a:pPr lvl="1">
              <a:buFontTx/>
              <a:buChar char="-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Platteland draagt ook bij aan economische groei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Op veengronden hennep (zeil en touw) en koeien (kaas)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Langs rivieren steenfabrieken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Zaanstreek centrum scheepsbouw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r>
              <a:rPr lang="nl-NL" dirty="0" smtClean="0"/>
              <a:t>Steden en Burgers </a:t>
            </a:r>
            <a:br>
              <a:rPr lang="nl-NL" dirty="0" smtClean="0"/>
            </a:br>
            <a:r>
              <a:rPr lang="nl-NL" dirty="0" smtClean="0"/>
              <a:t>in de Lage Landen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541286"/>
            <a:ext cx="2307772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De Republiek </a:t>
            </a:r>
          </a:p>
          <a:p>
            <a:pPr algn="ctr"/>
            <a:r>
              <a:rPr lang="nl-NL" dirty="0" smtClean="0"/>
              <a:t>(1602-1700)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5034"/>
            <a:ext cx="2307772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Economische groei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53788"/>
            <a:ext cx="7556863" cy="2922491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3461" y="4448175"/>
            <a:ext cx="2305051" cy="172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73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Economische groei in de Republiek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Gouden Eeuw = 1585-1672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Rijkste land ter wereld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Welvaart ongelijk verdeeld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Kooplieden en regenten steenrijk</a:t>
            </a:r>
          </a:p>
          <a:p>
            <a:pPr lvl="1"/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Stadspaleizen en buitens</a:t>
            </a:r>
          </a:p>
          <a:p>
            <a:pPr lvl="1"/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Kopen van adellijke titels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Ook anderen profiteren van welvaart</a:t>
            </a:r>
          </a:p>
          <a:p>
            <a:pPr lvl="1"/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Ambachtslieden</a:t>
            </a:r>
          </a:p>
          <a:p>
            <a:pPr lvl="1"/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Winkeliers en herbergiers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Bloeiende schilderkunst</a:t>
            </a:r>
          </a:p>
          <a:p>
            <a:pPr lvl="1"/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Er is een markt voor schilderijen</a:t>
            </a:r>
          </a:p>
          <a:p>
            <a:pPr lvl="1"/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Rijke opdrachtgevers</a:t>
            </a:r>
          </a:p>
          <a:p>
            <a:pPr lvl="1"/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Ook gewone burgers kopen schilderijen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r>
              <a:rPr lang="nl-NL" dirty="0" smtClean="0"/>
              <a:t>Steden en Burgers </a:t>
            </a:r>
            <a:br>
              <a:rPr lang="nl-NL" dirty="0" smtClean="0"/>
            </a:br>
            <a:r>
              <a:rPr lang="nl-NL" dirty="0" smtClean="0"/>
              <a:t>in de Lage Landen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541286"/>
            <a:ext cx="2307772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De Republiek </a:t>
            </a:r>
          </a:p>
          <a:p>
            <a:pPr algn="ctr"/>
            <a:r>
              <a:rPr lang="nl-NL" dirty="0" smtClean="0"/>
              <a:t>(1602-1700)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Economische groei</a:t>
            </a:r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3461" y="4448175"/>
            <a:ext cx="2305051" cy="172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88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Economische groei in de Republiek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Waarom heeft de Republiek economische voorsprong?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 Andere landen zijn verzwakt door oorlog of conflict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 Tijdens Tachtigjarige Oorlog geen gevechten in Holland en Zeeland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 In </a:t>
            </a:r>
            <a:r>
              <a:rPr lang="nl-N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Heilige Roomse Rijk 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(=Duitse Rijk) de </a:t>
            </a:r>
            <a:r>
              <a:rPr lang="nl-N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Dertigjarige Oorlog 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(1618-1648)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 In Engeland en Frankrijk godsdienstoorlogen en strijd tussen koning en adel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 de Zuidelijke Nederlanden oorlogsgeweld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Vlaamse en Brabantse ambachtslieden en kooplieden migreren naar het Noorden en gaan naar steden als Amsterdam, Leiden, Haarlem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Arbeidsmigranten leveren bijdrage aan economie:</a:t>
            </a:r>
          </a:p>
          <a:p>
            <a:pPr lvl="1"/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Leiden impuls textielnijverheid door gevluchte Vlamingen</a:t>
            </a:r>
          </a:p>
          <a:p>
            <a:pPr lvl="1"/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Veel laaggeschoolde Duitsers in dienst bij VOC of graven kanalen en grachten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r>
              <a:rPr lang="nl-NL" dirty="0" smtClean="0"/>
              <a:t>Steden en Burgers </a:t>
            </a:r>
            <a:br>
              <a:rPr lang="nl-NL" dirty="0" smtClean="0"/>
            </a:br>
            <a:r>
              <a:rPr lang="nl-NL" dirty="0" smtClean="0"/>
              <a:t>in de Lage Landen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541286"/>
            <a:ext cx="2307772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De Republiek </a:t>
            </a:r>
          </a:p>
          <a:p>
            <a:pPr algn="ctr"/>
            <a:r>
              <a:rPr lang="nl-NL" dirty="0" smtClean="0"/>
              <a:t>(1602-1700)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Economische groei</a:t>
            </a:r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3461" y="4448175"/>
            <a:ext cx="2305051" cy="172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192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Economische groei in de Republiek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Stedelijke elite = kooplieden en regenten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Particularisme + gewetensvrijheid belangrijk voor welvaart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Handelsbelangen bevorderen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Kooplieden krijgen steun van overheid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Gewetensvrijheid bevordert handel</a:t>
            </a:r>
          </a:p>
          <a:p>
            <a:pPr lvl="1">
              <a:buFontTx/>
              <a:buChar char="-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Kooplieden + regenten werken samen en doen aan </a:t>
            </a:r>
            <a:r>
              <a:rPr lang="nl-N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innovatie</a:t>
            </a:r>
          </a:p>
          <a:p>
            <a:pPr lvl="1"/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Samenwerking in compagnieën</a:t>
            </a:r>
          </a:p>
          <a:p>
            <a:pPr lvl="1"/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Financieren grote projecten (trekvaarten, droogmakerijen)</a:t>
            </a:r>
          </a:p>
          <a:p>
            <a:pPr lvl="1"/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Ontwikkeling nieuwe gewassen (tulpen)</a:t>
            </a:r>
          </a:p>
          <a:p>
            <a:pPr lvl="1"/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Ontwikkeling betere molens (houtzaagmolen)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Nieuw schip: de fluit. Kan met minder bemanning meer vervoeren (dus minder vervoerskosten en hogere winst)</a:t>
            </a: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r>
              <a:rPr lang="nl-NL" dirty="0" smtClean="0"/>
              <a:t>Steden en Burgers </a:t>
            </a:r>
            <a:br>
              <a:rPr lang="nl-NL" dirty="0" smtClean="0"/>
            </a:br>
            <a:r>
              <a:rPr lang="nl-NL" dirty="0" smtClean="0"/>
              <a:t>in de Lage Landen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541286"/>
            <a:ext cx="2307772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De Republiek </a:t>
            </a:r>
          </a:p>
          <a:p>
            <a:pPr algn="ctr"/>
            <a:r>
              <a:rPr lang="nl-NL" dirty="0" smtClean="0"/>
              <a:t>(1602-1700)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Economische groei</a:t>
            </a:r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3461" y="4448175"/>
            <a:ext cx="2305051" cy="172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33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bg2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Controlevragen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2500" lnSpcReduction="10000"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Met welke gebeurtenis begint de Gouden Eeuw?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Met de Val van Antwerpen in 1585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Nederlanders zijn “vrachtvaarders van Europa”. Wat wordt hiermee bedoeld?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Nederlanders vervoerden en handelden in producten door heel Europa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Waarom wordt de Grachtengordel aangelegd?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Dit kwam door de snelle bevolkingsgroei en toenemende welvaart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Geef 2 voorbeelden waarmee het platteland ook bijdraagt aan de Gouden Eeuw.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Op veengebieden worden gewassen verbouwd en koeien gehouden voor kaas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Juist of onjuist? “In de Noordelijke Nederlanden wordt hevig gevochten, terwijl het in de Zuidelijke Nederlanden vrij rustig is.”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Onjuist. In de Noordelijke Nederlanden werd niet gevochten</a:t>
            </a: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Geef een voorbeeld van innovatie.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Compagnieën, financiering grote projecten, nieuwe gewassen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r>
              <a:rPr lang="nl-NL" dirty="0" smtClean="0"/>
              <a:t>Steden en Burgers </a:t>
            </a:r>
            <a:br>
              <a:rPr lang="nl-NL" dirty="0" smtClean="0"/>
            </a:br>
            <a:r>
              <a:rPr lang="nl-NL" dirty="0" smtClean="0"/>
              <a:t>in de Lage Landen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541286"/>
            <a:ext cx="2307772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De Republiek </a:t>
            </a:r>
          </a:p>
          <a:p>
            <a:pPr algn="ctr"/>
            <a:r>
              <a:rPr lang="nl-NL" dirty="0" smtClean="0"/>
              <a:t>(1602-1700)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36933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Economische groei</a:t>
            </a:r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3461" y="4448175"/>
            <a:ext cx="2305051" cy="172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213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tx2"/>
          </a:solidFill>
        </p:spPr>
        <p:txBody>
          <a:bodyPr>
            <a:noAutofit/>
          </a:bodyPr>
          <a:lstStyle/>
          <a:p>
            <a:r>
              <a:rPr lang="nl-NL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Stofomschrijving</a:t>
            </a:r>
            <a:endParaRPr lang="nl-NL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r>
              <a:rPr lang="nl-NL" dirty="0" smtClean="0"/>
              <a:t>Steden en Burgers </a:t>
            </a:r>
            <a:br>
              <a:rPr lang="nl-NL" dirty="0" smtClean="0"/>
            </a:br>
            <a:r>
              <a:rPr lang="nl-NL" dirty="0" smtClean="0"/>
              <a:t>in de Lage Landen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9190741" y="1344713"/>
            <a:ext cx="2307772" cy="1569660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 anchorCtr="1">
            <a:spAutoFit/>
          </a:bodyPr>
          <a:lstStyle/>
          <a:p>
            <a:pPr marL="0" lvl="1"/>
            <a:r>
              <a:rPr lang="nl-NL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Leerdoel:</a:t>
            </a:r>
          </a:p>
          <a:p>
            <a:pPr marL="0" lvl="1"/>
            <a:endParaRPr lang="nl-NL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/>
            <a:r>
              <a:rPr lang="nl-NL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Hoe en waardoor vond snelle economische groei plaats?</a:t>
            </a:r>
          </a:p>
          <a:p>
            <a:pPr marL="0" lvl="1"/>
            <a:endParaRPr lang="nl-NL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344713"/>
            <a:ext cx="7556863" cy="372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929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2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Eind van de Gouden Eeuw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Waardoor een einde aan de Gouden Eeuw?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Einde aan burgeroorlogen en opstanden in Engeland en Frankrijk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Opkomst krachtige staten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Eigen economieën gesteund met subsidies en importtarieven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Mercantilisme = bevorderen eigen economie. Engeland en Frankrijk willen eigen economie bevorderen en die van de Republiek schaden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Acte van Navigatie (1651): Alleen Engelse schepen mogen goederen naar Engelse havens vervoeren.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Leidt tot 2 zeeoorlogen met Engeland door Republiek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Kleine confederale Republiek kan niet op tegen centraal geregeerde staten Engeland en Frankrijk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Frankrijk grote bedreiging o.l.v. Lodewijk XIV</a:t>
            </a:r>
            <a:endParaRPr lang="nl-NL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r>
              <a:rPr lang="nl-NL" dirty="0" smtClean="0"/>
              <a:t>Steden en Burgers </a:t>
            </a:r>
            <a:br>
              <a:rPr lang="nl-NL" dirty="0" smtClean="0"/>
            </a:br>
            <a:r>
              <a:rPr lang="nl-NL" dirty="0" smtClean="0"/>
              <a:t>in de Lage Landen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541286"/>
            <a:ext cx="2307772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De Republiek </a:t>
            </a:r>
          </a:p>
          <a:p>
            <a:pPr algn="ctr"/>
            <a:r>
              <a:rPr lang="nl-NL" dirty="0" smtClean="0"/>
              <a:t>(1602-1700)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Einde Gouden Eeuw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3613" y="3478108"/>
            <a:ext cx="2374900" cy="178117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3167" y="3478108"/>
            <a:ext cx="3913380" cy="2448037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8193167" y="5919123"/>
            <a:ext cx="3913380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>
                <a:solidFill>
                  <a:schemeClr val="bg1"/>
                </a:solidFill>
              </a:rPr>
              <a:t>Lodewijk XIV bij Lobith in 1672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87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2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Eind van de Gouden Eeuw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r>
              <a:rPr lang="nl-NL" dirty="0" smtClean="0"/>
              <a:t>Steden en Burgers </a:t>
            </a:r>
            <a:br>
              <a:rPr lang="nl-NL" dirty="0" smtClean="0"/>
            </a:br>
            <a:r>
              <a:rPr lang="nl-NL" dirty="0" smtClean="0"/>
              <a:t>in de Lage Landen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541286"/>
            <a:ext cx="2307772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De Republiek </a:t>
            </a:r>
          </a:p>
          <a:p>
            <a:pPr algn="ctr"/>
            <a:r>
              <a:rPr lang="nl-NL" dirty="0" smtClean="0"/>
              <a:t>(1602-1700)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Einde Gouden Eeuw</a:t>
            </a:r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7136"/>
            <a:ext cx="5962650" cy="6703570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3461" y="4448175"/>
            <a:ext cx="2305051" cy="172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72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2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Eind van de Gouden Eeuw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 de Republiek neemt dynamiek af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Welvaart neemt nog toe en economie groeit nog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Innovatie neemt af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Regenten trekken zich terug uit handel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Regenten verdienen goed met leningen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Oligarchisering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= kleine groep heeft steeds grotere macht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Onvrede over ‘regentenkliek’ door het gemeen dat weinig profiteert van welvaart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Groeiende politieke tegenstelling tussen </a:t>
            </a:r>
            <a:r>
              <a:rPr lang="nl-NL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staatsgezinden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en prinsgezinden (ook wel: </a:t>
            </a:r>
            <a:r>
              <a:rPr lang="nl-NL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oranjegezind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Staatsgezinden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= gewestelijke Staten zijn soeverein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r>
              <a:rPr lang="nl-NL" dirty="0" smtClean="0"/>
              <a:t>Steden en Burgers </a:t>
            </a:r>
            <a:br>
              <a:rPr lang="nl-NL" dirty="0" smtClean="0"/>
            </a:br>
            <a:r>
              <a:rPr lang="nl-NL" dirty="0" smtClean="0"/>
              <a:t>in de Lage Landen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541286"/>
            <a:ext cx="2307772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De Republiek </a:t>
            </a:r>
          </a:p>
          <a:p>
            <a:pPr algn="ctr"/>
            <a:r>
              <a:rPr lang="nl-NL" dirty="0" smtClean="0"/>
              <a:t>(1602-1700)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Einde Gouden Eeuw</a:t>
            </a:r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3461" y="4448175"/>
            <a:ext cx="2305051" cy="172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5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3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Leidende vraag + Leerdoelen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Leidende vraag: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 hoeverre bepaalde de burgerij de ontwikkelingen in de Republiek in de Gouden Eeuw (1602-1700)?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Leerdoelen: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Hoe ontstond in de Republiek een oorlogseconomie?</a:t>
            </a:r>
          </a:p>
          <a:p>
            <a:pPr lvl="1">
              <a:buFontTx/>
              <a:buChar char="-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Hoe en waardoor vond snelle economische groei plaats?</a:t>
            </a:r>
          </a:p>
          <a:p>
            <a:pPr lvl="1">
              <a:buFontTx/>
              <a:buChar char="-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Hoe en waardoor eindigde de Gouden Eeuw?</a:t>
            </a: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6" name="Tekstvak 5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r>
              <a:rPr lang="nl-NL" dirty="0" smtClean="0"/>
              <a:t>Steden en Burgers </a:t>
            </a:r>
            <a:br>
              <a:rPr lang="nl-NL" dirty="0" smtClean="0"/>
            </a:br>
            <a:r>
              <a:rPr lang="nl-NL" dirty="0" smtClean="0"/>
              <a:t>in de Lage Landen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541286"/>
            <a:ext cx="2307772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De Republiek </a:t>
            </a:r>
          </a:p>
          <a:p>
            <a:pPr algn="ctr"/>
            <a:r>
              <a:rPr lang="nl-NL" dirty="0" smtClean="0"/>
              <a:t>(1602-1700)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De Republiek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3461" y="4448175"/>
            <a:ext cx="2305051" cy="172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88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2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Eind van de Gouden Eeuw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Na Tachtigjarige Oorlog had Staten-Generaal geen stadhouder meer benoemd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Het gewone volk werd steeds meer Oranjegezind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Rampjaar (1672)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Republiek aangevallen door Engeland, Frankrijk, Munster, Keulen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Regenten kregen schuld van zwakte van het leger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Willem III wordt tot stadhouder benoemd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Johan en Cornelis de Witt als belangrijkste regenten kregen schuld van woedende menigte en worden vermoord</a:t>
            </a:r>
          </a:p>
          <a:p>
            <a:pPr lvl="1">
              <a:buFontTx/>
              <a:buChar char="-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Republiek overleeft Rampjaar, maar Gouden Eeuw is voorbij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Economie groeit niet meer, steden raakten in verval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Verval textielnijverheid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Toenemende concurrentie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Londen centrum internationale handel en bankwezen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r>
              <a:rPr lang="nl-NL" dirty="0" smtClean="0"/>
              <a:t>Steden en Burgers </a:t>
            </a:r>
            <a:br>
              <a:rPr lang="nl-NL" dirty="0" smtClean="0"/>
            </a:br>
            <a:r>
              <a:rPr lang="nl-NL" dirty="0" smtClean="0"/>
              <a:t>in de Lage Landen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541286"/>
            <a:ext cx="2307772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De Republiek </a:t>
            </a:r>
          </a:p>
          <a:p>
            <a:pPr algn="ctr"/>
            <a:r>
              <a:rPr lang="nl-NL" dirty="0" smtClean="0"/>
              <a:t>(1602-1700)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Einde Gouden Eeuw</a:t>
            </a:r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3461" y="4448175"/>
            <a:ext cx="2305051" cy="172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43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2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Eind van de Gouden Eeuw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r>
              <a:rPr lang="nl-NL" dirty="0" smtClean="0"/>
              <a:t>Steden en Burgers </a:t>
            </a:r>
            <a:br>
              <a:rPr lang="nl-NL" dirty="0" smtClean="0"/>
            </a:br>
            <a:r>
              <a:rPr lang="nl-NL" dirty="0" smtClean="0"/>
              <a:t>in de Lage Landen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541286"/>
            <a:ext cx="2307772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De Republiek </a:t>
            </a:r>
          </a:p>
          <a:p>
            <a:pPr algn="ctr"/>
            <a:r>
              <a:rPr lang="nl-NL" dirty="0" smtClean="0"/>
              <a:t>(1602-1700)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Einde Gouden Eeuw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63" y="371475"/>
            <a:ext cx="8305800" cy="6486525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3974442" y="60325"/>
            <a:ext cx="4379255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>
                <a:solidFill>
                  <a:schemeClr val="bg1"/>
                </a:solidFill>
              </a:rPr>
              <a:t>Moord op gebroeders De Witt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3461" y="4448175"/>
            <a:ext cx="2305051" cy="172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74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bg2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Controlevragen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Welke 2 landen vormen een steeds grotere bedreiging voor de Republiek?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Engeland en Frankrijk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Juist of onjuist? “Omdat Engeland een confederatie </a:t>
            </a: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s, kan de centrale staat krachtig optreden.”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Onjuist. De Republiek was een confederatie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Wat wordt bedoeld met ‘mercantilisme’?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Het bevorderen van je eigen economie met bijvoorbeeld importtarieven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Vul aan: “In de Republiek is een tegenstelling tussen [ ….. ] en prinsgezinden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Staatsgezinden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 welk jaar </a:t>
            </a: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 het Rampjaar?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1672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r>
              <a:rPr lang="nl-NL" dirty="0" smtClean="0"/>
              <a:t>Steden en Burgers </a:t>
            </a:r>
            <a:br>
              <a:rPr lang="nl-NL" dirty="0" smtClean="0"/>
            </a:br>
            <a:r>
              <a:rPr lang="nl-NL" dirty="0" smtClean="0"/>
              <a:t>in de Lage Landen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541286"/>
            <a:ext cx="2307772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De Republiek </a:t>
            </a:r>
          </a:p>
          <a:p>
            <a:pPr algn="ctr"/>
            <a:r>
              <a:rPr lang="nl-NL" dirty="0" smtClean="0"/>
              <a:t>(1602-1700)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36933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Einde Gouden Eeuw</a:t>
            </a:r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3461" y="4448175"/>
            <a:ext cx="2305051" cy="172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58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tx2"/>
          </a:solidFill>
        </p:spPr>
        <p:txBody>
          <a:bodyPr>
            <a:noAutofit/>
          </a:bodyPr>
          <a:lstStyle/>
          <a:p>
            <a:r>
              <a:rPr lang="nl-NL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Stofomschrijving</a:t>
            </a:r>
            <a:endParaRPr lang="nl-NL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r>
              <a:rPr lang="nl-NL" dirty="0" smtClean="0"/>
              <a:t>Steden en Burgers </a:t>
            </a:r>
            <a:br>
              <a:rPr lang="nl-NL" dirty="0" smtClean="0"/>
            </a:br>
            <a:r>
              <a:rPr lang="nl-NL" dirty="0" smtClean="0"/>
              <a:t>in de Lage Landen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9190741" y="1344713"/>
            <a:ext cx="2307772" cy="1569660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 anchorCtr="1">
            <a:spAutoFit/>
          </a:bodyPr>
          <a:lstStyle/>
          <a:p>
            <a:pPr marL="0" lvl="1"/>
            <a:r>
              <a:rPr lang="nl-NL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Leerdoel:</a:t>
            </a:r>
          </a:p>
          <a:p>
            <a:pPr marL="0" lvl="1"/>
            <a:endParaRPr lang="nl-NL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/>
            <a:r>
              <a:rPr lang="nl-NL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Hoe en waardoor eindigde de Gouden Eeuw?</a:t>
            </a:r>
          </a:p>
          <a:p>
            <a:pPr marL="0" lvl="1"/>
            <a:endParaRPr lang="nl-NL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44713"/>
            <a:ext cx="7556863" cy="322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86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3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Oorlogseconomie in de Republiek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Vanaf 1588 ontstaan in de Republiek een </a:t>
            </a:r>
            <a:r>
              <a:rPr lang="nl-N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oorlogseconomie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Aanpassing economie aan militaire belangen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Gewesten kunnen gezamenlijk sterk leger + vloot inzetten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Wordt opgebracht door belastingen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Republiek = </a:t>
            </a:r>
            <a:r>
              <a:rPr lang="nl-N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confederatie</a:t>
            </a: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= statenbond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Gewesten hebben eigen belastingen en betalen met verdeelsleutel mee aan gezamenlijke uitgaven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Staten-Generaal geeft obligaties (schuldpapieren) uit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Regenten kopen obligaties en krijgen rente daarop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r>
              <a:rPr lang="nl-NL" dirty="0" smtClean="0"/>
              <a:t>Steden en Burgers </a:t>
            </a:r>
            <a:br>
              <a:rPr lang="nl-NL" dirty="0" smtClean="0"/>
            </a:br>
            <a:r>
              <a:rPr lang="nl-NL" dirty="0" smtClean="0"/>
              <a:t>in de Lage Landen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541286"/>
            <a:ext cx="2307772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De Republiek </a:t>
            </a:r>
          </a:p>
          <a:p>
            <a:pPr algn="ctr"/>
            <a:r>
              <a:rPr lang="nl-NL" dirty="0" smtClean="0"/>
              <a:t>(1602-1700)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Oorlogseconomie</a:t>
            </a:r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3461" y="4448175"/>
            <a:ext cx="2305051" cy="172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70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3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Oorlogseconomie in de Republiek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r>
              <a:rPr lang="nl-NL" dirty="0" smtClean="0"/>
              <a:t>Steden en Burgers </a:t>
            </a:r>
            <a:br>
              <a:rPr lang="nl-NL" dirty="0" smtClean="0"/>
            </a:br>
            <a:r>
              <a:rPr lang="nl-NL" dirty="0" smtClean="0"/>
              <a:t>in de Lage Landen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541286"/>
            <a:ext cx="2307772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De Republiek </a:t>
            </a:r>
          </a:p>
          <a:p>
            <a:pPr algn="ctr"/>
            <a:r>
              <a:rPr lang="nl-NL" dirty="0" smtClean="0"/>
              <a:t>(1602-1700)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Oorlogseconomie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idx="1"/>
          </p:nvPr>
        </p:nvSpPr>
        <p:spPr>
          <a:xfrm>
            <a:off x="838200" y="1825625"/>
            <a:ext cx="7983583" cy="4351338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62" y="252954"/>
            <a:ext cx="8730921" cy="6548190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3461" y="4448175"/>
            <a:ext cx="2305051" cy="172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00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3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Oorlogseconomie in de Republiek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Belastingen in de Republiek zijn hoog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Dat wordt geaccepteerd, omdat steden en gewesten daar zelf over beslissen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Stadhouders moeten privileges van steden en gewesten accepteren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Stadhouders streven wel naar eenheid tussen gewesten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Stadhouders streven wel naar roem en aanzien voor familie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Regenten: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Handel en welvaart nodig om oorlog te financieren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Willen eigen handelspositie versterken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Willen Spanje en Portugal verzwakken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Richten in 1602 de VOC op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Richten in 1621 de WIC op</a:t>
            </a:r>
          </a:p>
          <a:p>
            <a:pPr lvl="1">
              <a:buFontTx/>
              <a:buChar char="-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WIC is minder winstgevend, maar militair belangrijker dan de VOC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Door verovering Zilvervloot (1628) geldnood Spanje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r>
              <a:rPr lang="nl-NL" dirty="0" smtClean="0"/>
              <a:t>Steden en Burgers </a:t>
            </a:r>
            <a:br>
              <a:rPr lang="nl-NL" dirty="0" smtClean="0"/>
            </a:br>
            <a:r>
              <a:rPr lang="nl-NL" dirty="0" smtClean="0"/>
              <a:t>in de Lage Landen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541286"/>
            <a:ext cx="2307772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De Republiek </a:t>
            </a:r>
          </a:p>
          <a:p>
            <a:pPr algn="ctr"/>
            <a:r>
              <a:rPr lang="nl-NL" dirty="0" smtClean="0"/>
              <a:t>(1602-1700)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Oorlogseconomie</a:t>
            </a:r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3461" y="4448175"/>
            <a:ext cx="2305051" cy="172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15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3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Oorlogseconomie in de Republiek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r>
              <a:rPr lang="nl-NL" dirty="0" smtClean="0"/>
              <a:t>Steden en Burgers </a:t>
            </a:r>
            <a:br>
              <a:rPr lang="nl-NL" dirty="0" smtClean="0"/>
            </a:br>
            <a:r>
              <a:rPr lang="nl-NL" dirty="0" smtClean="0"/>
              <a:t>in de Lage Landen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541286"/>
            <a:ext cx="2307772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De Republiek </a:t>
            </a:r>
          </a:p>
          <a:p>
            <a:pPr algn="ctr"/>
            <a:r>
              <a:rPr lang="nl-NL" dirty="0" smtClean="0"/>
              <a:t>(1602-1700)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Oorlogseconomie</a:t>
            </a:r>
            <a:endParaRPr lang="nl-NL" dirty="0"/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745" y="1122822"/>
            <a:ext cx="5895975" cy="28575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22" y="1162049"/>
            <a:ext cx="8432373" cy="442912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61454"/>
            <a:ext cx="4095750" cy="5162550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3461" y="4448175"/>
            <a:ext cx="2305051" cy="172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33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3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Controlevragen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2786"/>
            <a:ext cx="7556863" cy="4774177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Geef een ander woord voor statenbond.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Confederatie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Waarom geeft de Staten-Generaal obligaties uit?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Met deze leningen kan bijvoorbeeld het leger en vloot betaald worden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Juist of onjuist? “In militair opzicht is de WIC belangrijker dan de VOC.”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Juist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Door welke gebeurtenis komt Spanje in acute geldnood?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Door de verovering van de Zilvervloot in 1628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r>
              <a:rPr lang="nl-NL" dirty="0" smtClean="0"/>
              <a:t>Steden en Burgers </a:t>
            </a:r>
            <a:br>
              <a:rPr lang="nl-NL" dirty="0" smtClean="0"/>
            </a:br>
            <a:r>
              <a:rPr lang="nl-NL" dirty="0" smtClean="0"/>
              <a:t>in de Lage Landen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541286"/>
            <a:ext cx="2307772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De Republiek </a:t>
            </a:r>
          </a:p>
          <a:p>
            <a:pPr algn="ctr"/>
            <a:r>
              <a:rPr lang="nl-NL" dirty="0" smtClean="0"/>
              <a:t>(1602-1700)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36933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Oorlogseconomie</a:t>
            </a:r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3461" y="4448175"/>
            <a:ext cx="2305051" cy="172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89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tx2"/>
          </a:solidFill>
        </p:spPr>
        <p:txBody>
          <a:bodyPr>
            <a:noAutofit/>
          </a:bodyPr>
          <a:lstStyle/>
          <a:p>
            <a:r>
              <a:rPr lang="nl-NL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Stofomschrijving</a:t>
            </a:r>
            <a:endParaRPr lang="nl-NL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r>
              <a:rPr lang="nl-NL" dirty="0" smtClean="0"/>
              <a:t>Steden en Burgers </a:t>
            </a:r>
            <a:br>
              <a:rPr lang="nl-NL" dirty="0" smtClean="0"/>
            </a:br>
            <a:r>
              <a:rPr lang="nl-NL" dirty="0" smtClean="0"/>
              <a:t>in de Lage Landen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9190741" y="1344713"/>
            <a:ext cx="2307772" cy="1569660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 anchorCtr="1">
            <a:spAutoFit/>
          </a:bodyPr>
          <a:lstStyle/>
          <a:p>
            <a:pPr marL="0" lvl="1"/>
            <a:r>
              <a:rPr lang="nl-NL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Leerdoel:</a:t>
            </a:r>
          </a:p>
          <a:p>
            <a:pPr marL="0" lvl="1"/>
            <a:endParaRPr lang="nl-NL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/>
            <a:r>
              <a:rPr lang="nl-NL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Hoe ontstond in de Republiek een oorlogseconomie</a:t>
            </a:r>
            <a:r>
              <a:rPr lang="nl-NL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nl-NL" dirty="0">
              <a:solidFill>
                <a:schemeClr val="bg1"/>
              </a:solidFill>
            </a:endParaRPr>
          </a:p>
          <a:p>
            <a:pPr marL="0" lvl="1"/>
            <a:endParaRPr lang="nl-NL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344713"/>
            <a:ext cx="7556863" cy="184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9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56863" cy="646331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Economische groei in de Republiek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1" y="1402786"/>
            <a:ext cx="3246120" cy="4774177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Val van Antwerpen (1585)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Nederlanders beheersen internationale handel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‘Vrachtvaarders van Europa’</a:t>
            </a:r>
          </a:p>
          <a:p>
            <a:pPr marL="457200" lvl="1" indent="0"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Specerijen uit Azië</a:t>
            </a: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Suiker uit Amerika</a:t>
            </a:r>
          </a:p>
          <a:p>
            <a:pPr marL="457200" lvl="1" indent="0">
              <a:buNone/>
            </a:pPr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Europese handel meest winstgevend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Handel in Oostzeegraan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Ook handel met de vijand!</a:t>
            </a:r>
          </a:p>
          <a:p>
            <a:pPr lvl="1">
              <a:buFontTx/>
              <a:buChar char="-"/>
            </a:pPr>
            <a:r>
              <a:rPr lang="nl-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Spanje heeft graan en timmerhout nodig uit Zweden en Noorwegen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9190741" y="365125"/>
            <a:ext cx="23077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 anchorCtr="1">
            <a:spAutoFit/>
          </a:bodyPr>
          <a:lstStyle/>
          <a:p>
            <a:r>
              <a:rPr lang="nl-NL" dirty="0" smtClean="0"/>
              <a:t>Steden en Burgers </a:t>
            </a:r>
            <a:br>
              <a:rPr lang="nl-NL" dirty="0" smtClean="0"/>
            </a:br>
            <a:r>
              <a:rPr lang="nl-NL" dirty="0" smtClean="0"/>
              <a:t>in de Lage Landen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9190741" y="1541286"/>
            <a:ext cx="2307772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nl-NL" dirty="0" smtClean="0"/>
              <a:t>De Republiek </a:t>
            </a:r>
          </a:p>
          <a:p>
            <a:pPr algn="ctr"/>
            <a:r>
              <a:rPr lang="nl-NL" dirty="0" smtClean="0"/>
              <a:t>(1602-1700)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9190741" y="2717446"/>
            <a:ext cx="2307772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Economische groei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5775" y="26182"/>
            <a:ext cx="4463563" cy="6821923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3461" y="4448175"/>
            <a:ext cx="2305051" cy="172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65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</TotalTime>
  <Words>1392</Words>
  <Application>Microsoft Office PowerPoint</Application>
  <PresentationFormat>Breedbeeld</PresentationFormat>
  <Paragraphs>322</Paragraphs>
  <Slides>23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Symbol</vt:lpstr>
      <vt:lpstr>Times New Roman</vt:lpstr>
      <vt:lpstr>Kantoorthema</vt:lpstr>
      <vt:lpstr>Steden en Burgers</vt:lpstr>
      <vt:lpstr>Leidende vraag + Leerdoelen</vt:lpstr>
      <vt:lpstr>Oorlogseconomie in de Republiek</vt:lpstr>
      <vt:lpstr>Oorlogseconomie in de Republiek</vt:lpstr>
      <vt:lpstr>Oorlogseconomie in de Republiek</vt:lpstr>
      <vt:lpstr>Oorlogseconomie in de Republiek</vt:lpstr>
      <vt:lpstr>Controlevragen</vt:lpstr>
      <vt:lpstr>Stofomschrijving</vt:lpstr>
      <vt:lpstr>Economische groei in de Republiek</vt:lpstr>
      <vt:lpstr>Economische groei in de Republiek</vt:lpstr>
      <vt:lpstr>Economische groei van de Republiek</vt:lpstr>
      <vt:lpstr>Economische groei in de Republiek</vt:lpstr>
      <vt:lpstr>Economische groei in de Republiek</vt:lpstr>
      <vt:lpstr>Economische groei in de Republiek</vt:lpstr>
      <vt:lpstr>Controlevragen</vt:lpstr>
      <vt:lpstr>Stofomschrijving</vt:lpstr>
      <vt:lpstr>Eind van de Gouden Eeuw</vt:lpstr>
      <vt:lpstr>Eind van de Gouden Eeuw</vt:lpstr>
      <vt:lpstr>Eind van de Gouden Eeuw</vt:lpstr>
      <vt:lpstr>Eind van de Gouden Eeuw</vt:lpstr>
      <vt:lpstr>Eind van de Gouden Eeuw</vt:lpstr>
      <vt:lpstr>Controlevragen</vt:lpstr>
      <vt:lpstr>Stofomschrijving</vt:lpstr>
    </vt:vector>
  </TitlesOfParts>
  <Company>Ubbo Emmius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Steden en Burgers</dc:title>
  <dc:creator>Wim Niemeijer</dc:creator>
  <cp:lastModifiedBy>Wim Niemeijer</cp:lastModifiedBy>
  <cp:revision>19</cp:revision>
  <dcterms:created xsi:type="dcterms:W3CDTF">2020-05-22T10:17:39Z</dcterms:created>
  <dcterms:modified xsi:type="dcterms:W3CDTF">2020-07-24T07:21:22Z</dcterms:modified>
</cp:coreProperties>
</file>