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1" r:id="rId5"/>
    <p:sldId id="260" r:id="rId6"/>
    <p:sldId id="27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80" r:id="rId16"/>
    <p:sldId id="269" r:id="rId17"/>
    <p:sldId id="271" r:id="rId18"/>
    <p:sldId id="275" r:id="rId19"/>
    <p:sldId id="272" r:id="rId20"/>
    <p:sldId id="283" r:id="rId21"/>
    <p:sldId id="276" r:id="rId22"/>
    <p:sldId id="281" r:id="rId23"/>
    <p:sldId id="273" r:id="rId24"/>
    <p:sldId id="274" r:id="rId25"/>
    <p:sldId id="278" r:id="rId26"/>
    <p:sldId id="277" r:id="rId27"/>
    <p:sldId id="282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C59D0-F59E-4D15-96C1-73C2C3AD6FA3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DD662-291D-40DB-A96D-EED65EFCAC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124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DD662-291D-40DB-A96D-EED65EFCAC0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8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22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965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06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772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402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806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43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01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0821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00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99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2D496-528E-427F-955B-28E5965DB0B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1538F-B8E9-4B4A-BCC3-543FD5FC9C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97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americanheritage.com/rethinking-boston-massacre#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842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72256"/>
            <a:ext cx="9144000" cy="15287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verlichting in theorie en praktijk (1650-1900)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3999" y="1801019"/>
            <a:ext cx="9144000" cy="42703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 smtClean="0"/>
              <a:t>Revoluties in Amerika en Frankrijk (1776-1813)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094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pic>
        <p:nvPicPr>
          <p:cNvPr id="1026" name="Afbeelding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81" y="2593975"/>
            <a:ext cx="57531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285875" y="4562475"/>
            <a:ext cx="1403461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/>
              <a:t>Boston Tea Party</a:t>
            </a:r>
            <a:endParaRPr lang="nl-NL" sz="1400" dirty="0"/>
          </a:p>
        </p:txBody>
      </p:sp>
      <p:sp>
        <p:nvSpPr>
          <p:cNvPr id="10" name="Tekstvak 9"/>
          <p:cNvSpPr txBox="1"/>
          <p:nvPr/>
        </p:nvSpPr>
        <p:spPr>
          <a:xfrm>
            <a:off x="2210910" y="4327723"/>
            <a:ext cx="1752531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/>
              <a:t>Continentaal Congres</a:t>
            </a:r>
            <a:endParaRPr lang="nl-NL" sz="1400" dirty="0"/>
          </a:p>
        </p:txBody>
      </p:sp>
      <p:sp>
        <p:nvSpPr>
          <p:cNvPr id="12" name="Tekstvak 11"/>
          <p:cNvSpPr txBox="1"/>
          <p:nvPr/>
        </p:nvSpPr>
        <p:spPr>
          <a:xfrm>
            <a:off x="1740081" y="3635985"/>
            <a:ext cx="2302233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/>
              <a:t>Onafhankelijkheidsverklaring</a:t>
            </a:r>
            <a:endParaRPr lang="nl-NL" sz="1400" dirty="0"/>
          </a:p>
        </p:txBody>
      </p:sp>
      <p:sp>
        <p:nvSpPr>
          <p:cNvPr id="13" name="Tekstvak 12"/>
          <p:cNvSpPr txBox="1"/>
          <p:nvPr/>
        </p:nvSpPr>
        <p:spPr>
          <a:xfrm>
            <a:off x="4348320" y="4200212"/>
            <a:ext cx="2361800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/>
              <a:t>Brits leger definitief verslagen</a:t>
            </a:r>
            <a:endParaRPr lang="nl-NL" sz="1400" dirty="0"/>
          </a:p>
        </p:txBody>
      </p:sp>
      <p:sp>
        <p:nvSpPr>
          <p:cNvPr id="14" name="Tekstvak 13"/>
          <p:cNvSpPr txBox="1"/>
          <p:nvPr/>
        </p:nvSpPr>
        <p:spPr>
          <a:xfrm>
            <a:off x="4800600" y="3764924"/>
            <a:ext cx="2449838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/>
              <a:t>Verenigde Staten onafhankelijk</a:t>
            </a:r>
            <a:endParaRPr lang="nl-NL" sz="1400" dirty="0"/>
          </a:p>
        </p:txBody>
      </p:sp>
      <p:sp>
        <p:nvSpPr>
          <p:cNvPr id="16" name="Tekstvak 15"/>
          <p:cNvSpPr txBox="1"/>
          <p:nvPr/>
        </p:nvSpPr>
        <p:spPr>
          <a:xfrm rot="19792194">
            <a:off x="5455020" y="1895228"/>
            <a:ext cx="1876924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/>
              <a:t>Amerikaanse grondwet</a:t>
            </a:r>
            <a:endParaRPr lang="nl-NL" sz="1400" dirty="0"/>
          </a:p>
        </p:txBody>
      </p:sp>
      <p:sp>
        <p:nvSpPr>
          <p:cNvPr id="15" name="Tekstvak 14"/>
          <p:cNvSpPr txBox="1"/>
          <p:nvPr/>
        </p:nvSpPr>
        <p:spPr>
          <a:xfrm rot="20199643">
            <a:off x="2542479" y="1985286"/>
            <a:ext cx="370569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1775: begin onafhankelijkheidsoorlog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4558268" y="4931522"/>
            <a:ext cx="367042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1775-1783: onafhankelijkheidsoorlog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1130172" y="5507518"/>
            <a:ext cx="443403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Verzet begint al in 1773 met Boston Tea Party</a:t>
            </a:r>
            <a:endParaRPr lang="nl-NL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741" y="4562475"/>
            <a:ext cx="2312051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5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Staatsinrichting van de Verenigde Staten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is een federale republiek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koloniën worden deelstaten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Deelstaten hebben eigen regeringen, parlementen, wetten, rechtspraak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Congres wordt het nationale parlement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Congres bestaat uit Senaat en Huis van Afgevaardigden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grondwet bevat verlichte ideeën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Macht is verdeeld volgens driemachtenleer Montesquieu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977" y="4305299"/>
            <a:ext cx="2447925" cy="24479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741" y="4561523"/>
            <a:ext cx="2312051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3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Volgens grondwet hadden alle burgers gelijke rechten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de praktijk witte mannen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Meerderheid buitengesloten (vrouwen, slaven, indianen)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Indianen worden verdreven naar het westen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Slavernij blijft bestaan in het zuiden (plantages)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Zuiden belangrijke leverancier ruwe katoen voor Britse textielindustrie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1807: verbod import slaven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1860: zuidelijke staten scheiden zich af – begin burgeroorlog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1865: na de burgeroorlog ook afschaffing slavernij in zuiden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462" y="4561523"/>
            <a:ext cx="2312051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7" y="1403350"/>
            <a:ext cx="6671145" cy="4773613"/>
          </a:xfr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741" y="4545257"/>
            <a:ext cx="2312051" cy="161544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944291" y="1864451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Westwaartse expansie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993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is Thomas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Paine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een inspiratie voor veel Amerikanen?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Hij kwam op voor de rechten van het individu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‘De Amerikanen hadden onder de Britten geen vorm van zelfbestuur.’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Amerikanen hadden eigen parlementen en gekozen bestuurders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welk jaar wordt de onafhankelijkheid van Amerika uitgeroepen?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1776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onafhankelijkheidsverklaring stelt dat iedereen gelijke rechten heeft. Maar wie worden alsnog buitengesloten?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Vrouwen, slaven en indianen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blijft slavernij bestaan in het zuiden van Amerika?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Slaven werden ingezet op katoenplantages. Er was een grote vraag naar katoen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Controlevragen</a:t>
            </a:r>
            <a:endParaRPr lang="nl-NL" sz="1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462" y="4561523"/>
            <a:ext cx="2312051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6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436"/>
            <a:ext cx="2307772" cy="378565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heeft de verlichting invloed gehad op de Amerikaanse onafhankelijkheidsoorlog?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heeft de verlichting invloed gehad op de Amerikaanse staatsinrichting?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4436"/>
            <a:ext cx="7556863" cy="36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8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eerste Franse Revolutie (1789-1792)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Franse Revolutie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fasen: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1789-1792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1792-1799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was toenemend verzet tegen standenmaatschappij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Inspiratie door revolutie in Amerika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Grote onvrede over privileges geestelijkheid en adel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Grote verschillen in de 3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stand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stand ontevreden: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Kooplieden, fabrikanten en rijke burgerij willen inspraak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Straatarme boeren en arbeiders willen afschaffing feodalisme en hoge belastingen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Franse Revolutie</a:t>
            </a:r>
          </a:p>
          <a:p>
            <a:pPr algn="ctr"/>
            <a:r>
              <a:rPr lang="nl-NL" sz="1600" dirty="0" smtClean="0"/>
              <a:t>1789-1792</a:t>
            </a:r>
            <a:endParaRPr lang="nl-NL" sz="1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025" y="4354101"/>
            <a:ext cx="2304488" cy="18228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24" y="3276371"/>
            <a:ext cx="2072640" cy="17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eerste Franse Revolutie (1789-1792)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Frankrijk heeft hoge staatsschuld door: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Staat krijgt te weinig geld (geestelijkheid en adel betalen geen belasting)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Frankrijk steunt Amerikanen in vrijheidsoorlog tegen Groot-Brittannië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Koning roept Staten-Generaal bij elkaar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Lodewijk XVI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1789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Felle discussies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Emmanuel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Sieyès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‘Wat is de derde stand?’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Standen moeten afgeschaft. Elke stand heeft 1 stem en dat betekent dat geestelijkheid en adel altijd meerderheid hebben. Er moet een Nationale Vergadering komen waarin elke stem even zwaar telt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 juni 1789: 3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stand (en medestanders uit 1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 2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stand) roepen een Nationale Vergadering uit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 juni 1789: Eed op de Kaatsbaan. Er moet een grondwet komen en de macht van de koning beperken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Franse Revolutie</a:t>
            </a:r>
          </a:p>
          <a:p>
            <a:pPr algn="ctr"/>
            <a:r>
              <a:rPr lang="nl-NL" sz="1600" dirty="0" smtClean="0"/>
              <a:t>1789-1792</a:t>
            </a:r>
            <a:endParaRPr lang="nl-NL" sz="1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025" y="4354101"/>
            <a:ext cx="2304488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eerste Franse Revolutie (1789-1792)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8" y="1403350"/>
            <a:ext cx="7329923" cy="4773613"/>
          </a:xfr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Franse Revolutie</a:t>
            </a:r>
          </a:p>
          <a:p>
            <a:pPr algn="ctr"/>
            <a:r>
              <a:rPr lang="nl-NL" sz="1600" dirty="0" smtClean="0"/>
              <a:t>1789-1792</a:t>
            </a:r>
            <a:endParaRPr lang="nl-NL" sz="1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025" y="4354101"/>
            <a:ext cx="2304488" cy="182286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951488" y="2932889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Eed op de Kaatsbaan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150" y="1393031"/>
            <a:ext cx="3231261" cy="2426494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3608963" y="1418174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Lodewijk XVI (16</a:t>
            </a:r>
            <a:r>
              <a:rPr lang="nl-NL" baseline="30000" dirty="0" smtClean="0"/>
              <a:t>e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039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eerste Franse Revolutie (1789-1792)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Koning dreigt op te treden en daarop breekt een volksopstand uit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14 juli 1789: Begin Franse Revolutie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Nationale Vergadering schaft privileges 1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 2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stand af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Verklaring van de Rechten van de Mens en de Burger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‘Verklaring’ wordt de Verlichting in praktijk gebracht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Alle mensen zijn vrij en gelijk voor de wet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soevereiniteit ligt bij het volk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Wetten moeten uitdrukking zijn van de algemene wil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1791: Grondwet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komt geen algemeen kiesrecht, maar censuskiesrecht. In Nationale Vergadering veel belangen van rijke burgerij. Er komt een constitutionele monarchie.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Franse Revolutie</a:t>
            </a:r>
          </a:p>
          <a:p>
            <a:pPr algn="ctr"/>
            <a:r>
              <a:rPr lang="nl-NL" sz="1600" dirty="0" smtClean="0"/>
              <a:t>1789-1792</a:t>
            </a:r>
            <a:endParaRPr lang="nl-NL" sz="1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025" y="4354101"/>
            <a:ext cx="2304488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5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 + Leerdoelen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werden verlichte ideeën tijdens de democratische revoluties in de Verenigde Staten en Frankrijk in de praktijk gebracht (1776-1813)?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Leerdoelen: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heeft de verlichting invloed gehad op de Amerikaanse onafhankelijkheidsoorlog?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heeft de verlichting invloed gehad op de Amerikaanse staatsinrichting?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heeft de verlichting invloed gehad op het begin van de Franse Revolutie?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heeft de verlichting invloed gehad op de latere fase in de Franse Revolutie en daarna?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351350"/>
            <a:ext cx="2307772" cy="182561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462" y="1912620"/>
            <a:ext cx="2312051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eerste Franse Revolutie (1789-1792)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Franse Revolutie</a:t>
            </a:r>
          </a:p>
          <a:p>
            <a:pPr algn="ctr"/>
            <a:r>
              <a:rPr lang="nl-NL" sz="1600" dirty="0" smtClean="0"/>
              <a:t>1789-1792</a:t>
            </a:r>
            <a:endParaRPr lang="nl-NL" sz="1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025" y="4354101"/>
            <a:ext cx="2304488" cy="18228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07511"/>
            <a:ext cx="7556863" cy="5530657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934528" y="1107511"/>
            <a:ext cx="346053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Bestorming van de Bastille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24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Geef een reden waarom er in Frankrijk een revolutie uitbreekt.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Ontevredenheid over de standensamenleving, grote onvrede over de privileges van 1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 2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stand, inspiratie uit Amerika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‘De derde stand bestaat uit een grote groep, van rijke kooplieden tot arme boeren.’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roept Lodewijk XVI de Staten-Generaal bij elkaar?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was een hoge staatsschuld. De koning wilde nieuwe belastingen heffen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is eerder? De Eed op de Kaatsbaan of het uitroepen van een Nationale Vergadering?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Eerst werd een Nationale Vergadering uitgeroepen, daarna wordt een Eed op de Kaatsbaan afgelegd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Controlevragen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74694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436"/>
            <a:ext cx="2307772" cy="181588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heeft de verlichting invloed gehad op het begin van de Franse Revolutie?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4436"/>
            <a:ext cx="7556863" cy="22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6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tweede Franse Revolutie en daarna (1792-1813)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 de Franse Revolutie verdeeldheid (gematigd of radicaal?)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Jakobijnen: 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Radicale revolutionairen die grondwet niet ver genoeg vinden gaan. 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Ze willen méér democratie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Robespierre leider Jakobijnen (en bewonderaar Rousseau)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Schaffen gilden af: meer economische gelijkheid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1792: Tweede Franse Revolutie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Jakobijnen laten verkiezingen met algemeen mannenkiesrecht uitroepen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Nationale Conventie roept een Republiek uit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Koning Lodewijk XVI ter dood veroordeeld (in 1793 onthoofd)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Franse Revolutie</a:t>
            </a:r>
          </a:p>
          <a:p>
            <a:pPr algn="ctr"/>
            <a:r>
              <a:rPr lang="nl-NL" sz="1600" dirty="0" smtClean="0"/>
              <a:t>1792-1813</a:t>
            </a:r>
            <a:endParaRPr lang="nl-NL" sz="1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025" y="4354101"/>
            <a:ext cx="2304488" cy="18228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918137"/>
            <a:ext cx="1965960" cy="19398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086" y="4778394"/>
            <a:ext cx="2438944" cy="207960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666051" y="6260516"/>
            <a:ext cx="1061375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sz="1400" dirty="0" smtClean="0"/>
              <a:t>Robespierre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4105934" y="6520668"/>
            <a:ext cx="2307772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sz="1400" dirty="0" smtClean="0"/>
              <a:t>Onthoofding Lodewijk XVI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65814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tweede Franse Revolutie en daarna (1792-1813)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Republiek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Scheiding van de machten afgeschaft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Nationale Conventie stelt Comité van Algemeen Welzijn in = regering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Revolutionaire rechtbanken die tegenstanders revolutie berechten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Robespierre leiding van de regering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Tegenstanders republiek zijn vijand ‘algemene wil’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Republiek = Schrikbewind = Terreur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1794: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Robespierre gearresteerd en onthoofd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Einde Schrikbewind (ook wel: Terreur)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Napoleon: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Grijpt in 1799 de macht (staatsgreep)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Wordt in 1804 keizer, in 1813 verslagen (1815 definitief)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Stelt zich op als verlicht absoluut vorst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Voert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Code Napoleon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in: burgerlijk wetboek en voorbeeld verlicht denken</a:t>
            </a: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Franse Revolutie</a:t>
            </a:r>
          </a:p>
          <a:p>
            <a:pPr algn="ctr"/>
            <a:r>
              <a:rPr lang="nl-NL" sz="1600" dirty="0" smtClean="0"/>
              <a:t>1792-1813</a:t>
            </a:r>
            <a:endParaRPr lang="nl-NL" sz="1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025" y="4354101"/>
            <a:ext cx="2304488" cy="18228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6" y="2548308"/>
            <a:ext cx="1933574" cy="3130903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753413" y="3397471"/>
            <a:ext cx="1061375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sz="1400" dirty="0" smtClean="0"/>
              <a:t>Napoleon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02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Franse Revolutie</a:t>
            </a:r>
          </a:p>
          <a:p>
            <a:pPr algn="ctr"/>
            <a:r>
              <a:rPr lang="nl-NL" sz="1600" dirty="0" smtClean="0"/>
              <a:t>1792-1813</a:t>
            </a:r>
            <a:endParaRPr lang="nl-NL" sz="1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025" y="4354101"/>
            <a:ext cx="2304488" cy="1822862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838195" y="360664"/>
            <a:ext cx="7556863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Eerste Fase Franse Revolutie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852041" y="2290108"/>
            <a:ext cx="7556863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Tweede Fase Franse Revolutie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852043" y="4757431"/>
            <a:ext cx="7556863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Tijdperk Napoleon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838195" y="740462"/>
            <a:ext cx="755686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1789-1792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852041" y="1108508"/>
            <a:ext cx="755686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Frankrijk wordt een constitutionele monarchie</a:t>
            </a:r>
          </a:p>
          <a:p>
            <a:pPr algn="ctr"/>
            <a:r>
              <a:rPr lang="nl-NL" dirty="0" smtClean="0"/>
              <a:t>Standenmaatschappij afgeschaft</a:t>
            </a:r>
          </a:p>
          <a:p>
            <a:pPr algn="ctr"/>
            <a:r>
              <a:rPr lang="nl-NL" dirty="0" smtClean="0"/>
              <a:t>Verklaring van de Rechten van de Mens, Grondwet</a:t>
            </a:r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>
            <a:off x="838195" y="2655335"/>
            <a:ext cx="755686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1792-1794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852041" y="2995233"/>
            <a:ext cx="755686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Frankrijk wordt een Republiek = Schrikbewind = Terreur</a:t>
            </a:r>
          </a:p>
          <a:p>
            <a:pPr algn="ctr"/>
            <a:r>
              <a:rPr lang="nl-NL" dirty="0" smtClean="0"/>
              <a:t>Jakobijnen, o.l.v. Robespierre</a:t>
            </a:r>
          </a:p>
          <a:p>
            <a:pPr algn="ctr"/>
            <a:r>
              <a:rPr lang="nl-NL" dirty="0" smtClean="0"/>
              <a:t>Nationale Conventie, Comité Algemeen Welzijn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852041" y="5108220"/>
            <a:ext cx="755686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1799-1813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865887" y="5485002"/>
            <a:ext cx="755686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Dictator die keizer wordt</a:t>
            </a:r>
          </a:p>
          <a:p>
            <a:pPr algn="ctr"/>
            <a:r>
              <a:rPr lang="nl-NL" dirty="0" smtClean="0"/>
              <a:t>Voert verlichte denkbeelden door – Code Napoleon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850450" y="4153330"/>
            <a:ext cx="754460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Overgangsperiode</a:t>
            </a:r>
            <a:r>
              <a:rPr lang="nl-NL" dirty="0"/>
              <a:t> </a:t>
            </a:r>
            <a:r>
              <a:rPr lang="nl-NL" dirty="0" smtClean="0"/>
              <a:t>1794-1799</a:t>
            </a:r>
          </a:p>
        </p:txBody>
      </p:sp>
    </p:spTree>
    <p:extLst>
      <p:ext uri="{BB962C8B-B14F-4D97-AF65-F5344CB8AC3E}">
        <p14:creationId xmlns:p14="http://schemas.microsoft.com/office/powerpoint/2010/main" val="404166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Franse revolutionairen zijn verdeeld in een [ …. ] groep en een radicale groep.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Gematigde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‘Robespierre is een Jakobijn. Onder zijn bewind is in Frankrijk sprake van de Terreur.’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 welk argument laat Robespierre tegenstanders oppakken en vermoorden?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Zijn tegenstanders werden bestempeld als ‘vijand van de algemene wil’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‘Napoleon grijpt in het jaar [ …. ] de macht. In [ …. ] laat hij zich tot keizer kronen.’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1799, 1804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Controlevragen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0621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436"/>
            <a:ext cx="2307772" cy="206210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heeft de verlichting invloed gehad op de latere fase in de Franse Revolutie en daarna?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1025"/>
            <a:ext cx="7556863" cy="179925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40278"/>
            <a:ext cx="7556863" cy="8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9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1607: Begin kolonisatie Noord-Amerika door Engeland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1707: Engeland + Schotland = Groot-Brittannië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1775: Amerikaanse bevolking gegroeid tot 2,5 miljoen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Amerikanen goed op de hoogte van verlichtingsideeën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Volgen discussies via krant, brieven, boeken, pamfletten, etc.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Ideeën Locke, Montesquieu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Thomas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Paine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radicale Britse schrijver die opkomt voor vrijheden van individu 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Tijdens de Amerikaanse revolutie worden verlichtingsideeën voor het eerst in de praktijk gebracht!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462" y="4561523"/>
            <a:ext cx="2312051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00" y="86858"/>
            <a:ext cx="4075327" cy="672496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462" y="4561523"/>
            <a:ext cx="2312051" cy="161544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631" y="1128069"/>
            <a:ext cx="6884244" cy="568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1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Amerikaanse koloniën hebben deels zelfbestuur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Eigen parlementen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Eigen gekozen bestuurders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Amerikaanse koloniën wél ondergeschikt aan Britse koning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elke staat een gouverneur met ambtenaren en militairen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Radicale verlichte denkers willen meer zelfbeschikking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Spanning neemt toe als Britse regering belasting wil heffen in Amerika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Gouverneurs verbieden protestbijeenkomsten van Amerikanen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1770: Boston Massacre (Bloedbad van Boston). Tijdens protest 5 mensen doodgeschoten door Britse soldaten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sp>
        <p:nvSpPr>
          <p:cNvPr id="10" name="Rechthoek 9"/>
          <p:cNvSpPr/>
          <p:nvPr/>
        </p:nvSpPr>
        <p:spPr>
          <a:xfrm>
            <a:off x="9190741" y="3770495"/>
            <a:ext cx="2118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 smtClean="0">
                <a:hlinkClick r:id="rId2"/>
              </a:rPr>
              <a:t>https://www.americanheritage.com/rethinking-boston-massacre#1</a:t>
            </a:r>
            <a:r>
              <a:rPr lang="nl-NL" sz="1000" dirty="0" smtClean="0"/>
              <a:t> </a:t>
            </a:r>
            <a:endParaRPr lang="nl-NL" sz="1000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462" y="4638879"/>
            <a:ext cx="2312051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5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0"/>
            <a:ext cx="5902036" cy="685242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462" y="4638879"/>
            <a:ext cx="2312051" cy="161544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245" y="796829"/>
            <a:ext cx="6060145" cy="5986090"/>
          </a:xfrm>
          <a:prstGeom prst="rect">
            <a:avLst/>
          </a:prstGeom>
        </p:spPr>
      </p:pic>
      <p:sp>
        <p:nvSpPr>
          <p:cNvPr id="9" name="Ovaal 8"/>
          <p:cNvSpPr/>
          <p:nvPr/>
        </p:nvSpPr>
        <p:spPr>
          <a:xfrm>
            <a:off x="0" y="2717446"/>
            <a:ext cx="3202421" cy="3093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/>
          <p:cNvSpPr/>
          <p:nvPr/>
        </p:nvSpPr>
        <p:spPr>
          <a:xfrm>
            <a:off x="2619375" y="2609850"/>
            <a:ext cx="3648075" cy="29527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/>
          <p:cNvSpPr/>
          <p:nvPr/>
        </p:nvSpPr>
        <p:spPr>
          <a:xfrm>
            <a:off x="7002826" y="1764231"/>
            <a:ext cx="4408124" cy="569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7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1772: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Committees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correspondence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Verzetsleiders uit Boston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Amerikanen hebben recht op leven, vrijheid en bezit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Britse regering/parlement heeft niets over Amerikanen te zeggen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Worden in alle 13 koloniën gevormd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Hebben onderling contact en maken plannen voor verzet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1773: Belasting op thee door Britten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Boston fel verzet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Boston Tea Party (Brits thee in haven Boston overboord gegooid)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Britse regering druk verzet te kop in (dwangwetten)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1774: Continentaal Congres</a:t>
            </a:r>
          </a:p>
          <a:p>
            <a:pPr lvl="1">
              <a:buFontTx/>
              <a:buChar char="-"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Committees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correspondence vormen een gezamenlijk parlement in Philadelphia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Deze roept op 14 juli 1776 de onafhankelijkheid uit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561523"/>
            <a:ext cx="2312051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1776 Onafhankelijkheidsverklaring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‘Wij beschouwen deze waarheden als vanzelfsprekend: dat alle mensen als gelijken geschapen zijn. </a:t>
            </a:r>
          </a:p>
          <a:p>
            <a:pPr marL="457200" lvl="1" indent="0">
              <a:buNone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 zij van hun schepper bepaalde onvervreemdbare rechten hebben gekregen. </a:t>
            </a:r>
          </a:p>
          <a:p>
            <a:pPr marL="457200" lvl="1" indent="0">
              <a:buNone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 daartoe behoren: leven, vrijheid en het nastreven van geluk. </a:t>
            </a:r>
          </a:p>
          <a:p>
            <a:pPr marL="457200" lvl="1" indent="0">
              <a:buNone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 de mensen om deze rechten te beschermen regeringen hebben ingesteld die hun gezag alleen ontlenen aan de instemming van degenen over wie ze regeren. </a:t>
            </a:r>
          </a:p>
          <a:p>
            <a:pPr marL="457200" lvl="1" indent="0">
              <a:buNone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dat, wanneer een regeringsvorm met deze doeleinden in strijd komt, het volk het recht heeft hem te veranderen of af te schaffen en een nieuwe regering in te stellen.”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7" y="4110071"/>
            <a:ext cx="3555387" cy="266220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11548" y="6495276"/>
            <a:ext cx="1303020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Boston Tea Party</a:t>
            </a:r>
            <a:endParaRPr lang="nl-NL" sz="12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179" y="4104051"/>
            <a:ext cx="3557632" cy="2668224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9077674" y="6495276"/>
            <a:ext cx="2055496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Onafhankelijkheidsverklaring</a:t>
            </a:r>
            <a:endParaRPr lang="nl-NL" sz="1200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462" y="4561522"/>
            <a:ext cx="2312051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onafhankelijkheidsoorlog (1775-1783)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1775: Begin onafhankelijkheidsoorlog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oorlog begint dus een jaar voor de onafhankelijkheidsverklaring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congres heeft een leger o.l.v. George Washington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Heeft veel steun, ook door gebruik te maken van Thomas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Paine</a:t>
            </a: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Thomas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Paine</a:t>
            </a: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Hij schreef ‘Common Sense’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Een pamflet waarin hij oproept om zich los te maken van de Britten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1783: Groot-Brittannië erkent de onafhankelijkheid van de Verenigde Staten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Revoluties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Amerikaanse onafhankelijkheidsoorlog</a:t>
            </a:r>
            <a:endParaRPr lang="nl-NL" sz="16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53203"/>
            <a:ext cx="1577727" cy="243660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63" y="4354101"/>
            <a:ext cx="3200400" cy="24003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2415927" y="4353203"/>
            <a:ext cx="1628844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/>
              <a:t>George Washington</a:t>
            </a:r>
            <a:endParaRPr lang="nl-NL" sz="1400" dirty="0"/>
          </a:p>
        </p:txBody>
      </p:sp>
      <p:sp>
        <p:nvSpPr>
          <p:cNvPr id="13" name="Tekstvak 12"/>
          <p:cNvSpPr txBox="1"/>
          <p:nvPr/>
        </p:nvSpPr>
        <p:spPr>
          <a:xfrm>
            <a:off x="3991128" y="6446624"/>
            <a:ext cx="1203535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/>
              <a:t>Thomas </a:t>
            </a:r>
            <a:r>
              <a:rPr lang="nl-NL" sz="1400" dirty="0" err="1" smtClean="0"/>
              <a:t>Paine</a:t>
            </a:r>
            <a:endParaRPr lang="nl-NL" sz="1400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741" y="4660980"/>
            <a:ext cx="2312051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1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26215</TotalTime>
  <Words>1854</Words>
  <Application>Microsoft Office PowerPoint</Application>
  <PresentationFormat>Breedbeeld</PresentationFormat>
  <Paragraphs>398</Paragraphs>
  <Slides>27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Times New Roman</vt:lpstr>
      <vt:lpstr>Kantoorthema</vt:lpstr>
      <vt:lpstr>De verlichting in theorie en praktijk (1650-1900)</vt:lpstr>
      <vt:lpstr>Leidende vraag + Leerdoelen</vt:lpstr>
      <vt:lpstr>De Amerikaanse onafhankelijkheidsoorlog (1775-1783)</vt:lpstr>
      <vt:lpstr>De Amerikaanse onafhankelijkheidsoorlog (1775-1783)</vt:lpstr>
      <vt:lpstr>De Amerikaanse onafhankelijkheidsoorlog (1775-1783)</vt:lpstr>
      <vt:lpstr>De Amerikaanse onafhankelijkheidsoorlog (1775-1783)</vt:lpstr>
      <vt:lpstr>De Amerikaanse onafhankelijkheidsoorlog (1775-1783)</vt:lpstr>
      <vt:lpstr>De Amerikaanse onafhankelijkheidsoorlog (1775-1783)</vt:lpstr>
      <vt:lpstr>De Amerikaanse onafhankelijkheidsoorlog (1775-1783)</vt:lpstr>
      <vt:lpstr>De Amerikaanse onafhankelijkheidsoorlog (1775-1783)</vt:lpstr>
      <vt:lpstr>De Amerikaanse onafhankelijkheidsoorlog (1775-1783)</vt:lpstr>
      <vt:lpstr>De Amerikaanse onafhankelijkheidsoorlog (1775-1783)</vt:lpstr>
      <vt:lpstr>De Amerikaanse onafhankelijkheidsoorlog (1775-1783)</vt:lpstr>
      <vt:lpstr>Controlevragen</vt:lpstr>
      <vt:lpstr>Stofomschrijving</vt:lpstr>
      <vt:lpstr>De eerste Franse Revolutie (1789-1792)</vt:lpstr>
      <vt:lpstr>De eerste Franse Revolutie (1789-1792)</vt:lpstr>
      <vt:lpstr>De eerste Franse Revolutie (1789-1792)</vt:lpstr>
      <vt:lpstr>De eerste Franse Revolutie (1789-1792)</vt:lpstr>
      <vt:lpstr>De eerste Franse Revolutie (1789-1792)</vt:lpstr>
      <vt:lpstr>Controlevragen</vt:lpstr>
      <vt:lpstr>Stofomschrijving</vt:lpstr>
      <vt:lpstr>De tweede Franse Revolutie en daarna (1792-1813)</vt:lpstr>
      <vt:lpstr>De tweede Franse Revolutie en daarna (1792-1813)</vt:lpstr>
      <vt:lpstr>PowerPoint-presentatie</vt:lpstr>
      <vt:lpstr>Controlevragen</vt:lpstr>
      <vt:lpstr>Stofomschrijving</vt:lpstr>
    </vt:vector>
  </TitlesOfParts>
  <Company>Ubbo Emmius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verlichting in theorie en praktijk (1650-1900)</dc:title>
  <dc:creator>Wim Niemeijer</dc:creator>
  <cp:lastModifiedBy>Wim Niemeijer</cp:lastModifiedBy>
  <cp:revision>31</cp:revision>
  <dcterms:created xsi:type="dcterms:W3CDTF">2020-05-24T08:59:51Z</dcterms:created>
  <dcterms:modified xsi:type="dcterms:W3CDTF">2020-07-24T07:27:48Z</dcterms:modified>
</cp:coreProperties>
</file>